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omments/modernComment_10B_D1AAB567.xml" ContentType="application/vnd.ms-powerpoint.comment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4" r:id="rId1"/>
  </p:sldMasterIdLst>
  <p:notesMasterIdLst>
    <p:notesMasterId r:id="rId20"/>
  </p:notesMasterIdLst>
  <p:sldIdLst>
    <p:sldId id="256" r:id="rId2"/>
    <p:sldId id="257" r:id="rId3"/>
    <p:sldId id="259" r:id="rId4"/>
    <p:sldId id="272" r:id="rId5"/>
    <p:sldId id="260" r:id="rId6"/>
    <p:sldId id="271" r:id="rId7"/>
    <p:sldId id="273" r:id="rId8"/>
    <p:sldId id="261" r:id="rId9"/>
    <p:sldId id="267" r:id="rId10"/>
    <p:sldId id="269" r:id="rId11"/>
    <p:sldId id="268" r:id="rId12"/>
    <p:sldId id="270" r:id="rId13"/>
    <p:sldId id="263" r:id="rId14"/>
    <p:sldId id="264" r:id="rId15"/>
    <p:sldId id="275" r:id="rId16"/>
    <p:sldId id="262" r:id="rId17"/>
    <p:sldId id="265" r:id="rId18"/>
    <p:sldId id="274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435DB438-79BE-3819-281B-16D36DFA45C6}" name="Leo Freitas" initials="LF" userId="S::nljsf@newcastle.ac.uk::1250b84a-d7e3-4da8-9fab-9a44bda4179f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62626"/>
    <a:srgbClr val="181A1C"/>
    <a:srgbClr val="3E69AB"/>
    <a:srgbClr val="1E1E1E"/>
    <a:srgbClr val="C79370"/>
    <a:srgbClr val="5E7744"/>
    <a:srgbClr val="BC88C4"/>
    <a:srgbClr val="CBB851"/>
    <a:srgbClr val="3E94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410" autoAdjust="0"/>
    <p:restoredTop sz="86682" autoAdjust="0"/>
  </p:normalViewPr>
  <p:slideViewPr>
    <p:cSldViewPr snapToGrid="0">
      <p:cViewPr varScale="1">
        <p:scale>
          <a:sx n="95" d="100"/>
          <a:sy n="95" d="100"/>
        </p:scale>
        <p:origin x="105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8/10/relationships/authors" Target="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omments/modernComment_10B_D1AAB567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57F164FC-CC23-BE4A-B8B9-4E606BEFAF9B}" authorId="{435DB438-79BE-3819-281B-16D36DFA45C6}" created="2023-03-09T08:51:48.687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3517625703" sldId="267"/>
      <ac:spMk id="3" creationId="{152901FC-F47E-2068-6129-DE4F694F8DBA}"/>
    </ac:deMkLst>
    <p188:txBody>
      <a:bodyPr/>
      <a:lstStyle/>
      <a:p>
        <a:r>
          <a:rPr lang="en-US"/>
          <a:t>Remove? What does that mean?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3D9133-B676-4858-B8D3-F68F12FC848C}" type="datetimeFigureOut">
              <a:rPr lang="en-GB" smtClean="0"/>
              <a:t>09/03/2023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CA2330-489C-4E8B-AA57-292228A73BA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708540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General background and the importance of good/correct CSV import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Variability of format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Limitations of current system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New library focused on correctness ease-of-use and performance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Distributed as part of the </a:t>
            </a:r>
            <a:r>
              <a:rPr lang="en-GB" dirty="0" err="1"/>
              <a:t>VDMToolkit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CA2330-489C-4E8B-AA57-292228A73BAB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87473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CA2330-489C-4E8B-AA57-292228A73BAB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0987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* Explain why speed is important (for us)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CA2330-489C-4E8B-AA57-292228A73BAB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87106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Implementation reads line by line bouncing between VDM and the underlying java implementation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No way of specifying CSV column data type makes parsing brittle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Library requires knowledge of how VDM-Java works as only native calls are available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The resultant data from the import is a wildcard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 err="1"/>
              <a:t>CSVReader</a:t>
            </a:r>
            <a:r>
              <a:rPr lang="en-GB" dirty="0"/>
              <a:t> creates a VDM model depending on certain CSV features. This is useful say for reading things like dialyser embedded finite state machine as a VDM type, not as CSV data!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CA2330-489C-4E8B-AA57-292228A73BAB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89027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Simple: keep IO and data manipulation out of the day-to-day picture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Accurate: have various formal invariants to guarantee things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Fast: allow for variety of high performance CSV parsers (not hard coded IO)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CA2330-489C-4E8B-AA57-292228A73BAB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54159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Multiple library access points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Simple bare-minimum load operation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Configurable input exposes more advanced features such as the custom invariants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dirty="0"/>
              <a:t>Native enables more micromanagement of data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dirty="0"/>
              <a:t>Option to return data only if valid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CA2330-489C-4E8B-AA57-292228A73BAB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37502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Configurable CSV Setup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Specify CSV col Typing through the header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Default value in the presence of “multiple-commas” in a single row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Specify Cell/Type invariant as well as column </a:t>
            </a:r>
            <a:r>
              <a:rPr lang="en-GB" dirty="0" err="1"/>
              <a:t>inv</a:t>
            </a:r>
            <a:r>
              <a:rPr lang="en-GB" dirty="0"/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dirty="0"/>
              <a:t>Parser also takes settings that define general properties for the file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CA2330-489C-4E8B-AA57-292228A73BAB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76007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Important to explain the nature of the type signature and how they work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 err="1"/>
              <a:t>CellInv</a:t>
            </a:r>
            <a:r>
              <a:rPr lang="en-US" dirty="0"/>
              <a:t>: Declared header type + value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 err="1"/>
              <a:t>ColInv</a:t>
            </a:r>
            <a:r>
              <a:rPr lang="en-US" dirty="0"/>
              <a:t>: Full header and transposed row (column view)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 err="1"/>
              <a:t>RowInv</a:t>
            </a:r>
            <a:r>
              <a:rPr lang="en-US" dirty="0"/>
              <a:t>: Full header and row view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 err="1"/>
              <a:t>FileInv</a:t>
            </a:r>
            <a:r>
              <a:rPr lang="en-US" dirty="0"/>
              <a:t>: Full header and full CSV matrix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What’s a reason and how one encodes success / failure etc.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CA2330-489C-4E8B-AA57-292228A73BAB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44432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* Explain what the examples mean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CA2330-489C-4E8B-AA57-292228A73BAB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48401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* Explain what the examples mean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CA2330-489C-4E8B-AA57-292228A73BAB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49248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* Explain what the example qualifier mean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CA2330-489C-4E8B-AA57-292228A73BAB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33593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09A88B-A9B2-0882-F4E6-851FDBB895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55C37E-0807-1E02-66B8-F2FFE0BAC3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CD7FFF-3C51-CA94-F066-7E220E2710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CD7E0-FB4D-4F3D-924C-E75A218205F7}" type="datetime1">
              <a:rPr lang="en-GB" smtClean="0"/>
              <a:t>09/03/2023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36DE51-7345-531C-3DDD-82D010B89B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A3CDE1-D9DE-25FE-582C-0064603739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B3AFA-5D5A-4BBA-BA0B-E181272DBBE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52058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E5001C-B911-F5B8-E32F-A95DEBA8B2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897DF87-FBB9-D958-AF1C-A2DC674484F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14C498-6F80-6037-1B5A-B4145B0EEB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CD310E-6C6A-BAEB-879E-68991F0450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26E4C-77B4-419C-A3D2-1321902F4807}" type="datetime1">
              <a:rPr lang="en-GB" smtClean="0"/>
              <a:t>09/03/2023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3A90C9-D68B-A49A-A810-941E31807F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944B08-0A75-0BD1-917B-88A05E5669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B3AFA-5D5A-4BBA-BA0B-E181272DBBE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94664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515CAB35-1324-D29A-54C0-D43058D78B88}"/>
              </a:ext>
            </a:extLst>
          </p:cNvPr>
          <p:cNvGrpSpPr/>
          <p:nvPr userDrawn="1"/>
        </p:nvGrpSpPr>
        <p:grpSpPr>
          <a:xfrm>
            <a:off x="0" y="365124"/>
            <a:ext cx="8393102" cy="1325563"/>
            <a:chOff x="0" y="0"/>
            <a:chExt cx="8393102" cy="1690688"/>
          </a:xfrm>
          <a:solidFill>
            <a:srgbClr val="1E1E1E"/>
          </a:solidFill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5328C81-2976-FBB5-97C4-ECC678F44B94}"/>
                </a:ext>
              </a:extLst>
            </p:cNvPr>
            <p:cNvSpPr/>
            <p:nvPr userDrawn="1"/>
          </p:nvSpPr>
          <p:spPr>
            <a:xfrm>
              <a:off x="0" y="0"/>
              <a:ext cx="7502925" cy="169068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Isosceles Triangle 8">
              <a:extLst>
                <a:ext uri="{FF2B5EF4-FFF2-40B4-BE49-F238E27FC236}">
                  <a16:creationId xmlns:a16="http://schemas.microsoft.com/office/drawing/2014/main" id="{7A569570-EA17-A643-188B-D9EB02BFF2D6}"/>
                </a:ext>
              </a:extLst>
            </p:cNvPr>
            <p:cNvSpPr/>
            <p:nvPr userDrawn="1"/>
          </p:nvSpPr>
          <p:spPr>
            <a:xfrm>
              <a:off x="7502925" y="0"/>
              <a:ext cx="890177" cy="1690688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B676F00-1CA5-B6C1-3C4F-564E028B4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878BE6-D2D6-C62C-FEC8-5D24C177D7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C4E8FF-D9F6-8AB4-7D39-EE992205C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10AE5-D764-481E-B5D1-B1DDEB61B496}" type="datetime1">
              <a:rPr lang="en-GB" smtClean="0"/>
              <a:t>09/03/2023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E5038B-0998-20DC-3A85-F11E95A05E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DD85A3-E1E7-2290-3025-3034937DE2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B3AFA-5D5A-4BBA-BA0B-E181272DBBE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62725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BA7C419-43AD-5562-45DE-B92839D9273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6E11318-F8D6-63E0-015F-CD457E302A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739884-1414-7B17-97CB-1537FAE290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296DD-D913-464D-AC7D-37D9998F82A8}" type="datetime1">
              <a:rPr lang="en-GB" smtClean="0"/>
              <a:t>09/03/2023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7D2977-ADAF-7F62-0CD2-E31213D12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F1B1C8-5CD4-7697-49E1-4AD9395CB7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B3AFA-5D5A-4BBA-BA0B-E181272DBBE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25195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4C730051-46DB-0DB0-3D95-20CCADCB82DB}"/>
              </a:ext>
            </a:extLst>
          </p:cNvPr>
          <p:cNvGrpSpPr/>
          <p:nvPr userDrawn="1"/>
        </p:nvGrpSpPr>
        <p:grpSpPr>
          <a:xfrm>
            <a:off x="0" y="365124"/>
            <a:ext cx="8393102" cy="1325563"/>
            <a:chOff x="0" y="0"/>
            <a:chExt cx="8393102" cy="1690688"/>
          </a:xfrm>
          <a:solidFill>
            <a:srgbClr val="1E1E1E"/>
          </a:solidFill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EFB72E2-96D4-0CB6-D2C9-0C8E315BF734}"/>
                </a:ext>
              </a:extLst>
            </p:cNvPr>
            <p:cNvSpPr/>
            <p:nvPr userDrawn="1"/>
          </p:nvSpPr>
          <p:spPr>
            <a:xfrm>
              <a:off x="0" y="0"/>
              <a:ext cx="7502925" cy="169068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Isosceles Triangle 8">
              <a:extLst>
                <a:ext uri="{FF2B5EF4-FFF2-40B4-BE49-F238E27FC236}">
                  <a16:creationId xmlns:a16="http://schemas.microsoft.com/office/drawing/2014/main" id="{972A2261-96D2-7A56-AE4B-B88E6FD64948}"/>
                </a:ext>
              </a:extLst>
            </p:cNvPr>
            <p:cNvSpPr/>
            <p:nvPr userDrawn="1"/>
          </p:nvSpPr>
          <p:spPr>
            <a:xfrm>
              <a:off x="7502925" y="0"/>
              <a:ext cx="890177" cy="1690688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D30BF8B-C372-6738-D6B1-1542375B8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723103-04B1-535F-41AC-F3C31AB881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AC535B-2209-4308-42D0-31A2FED49D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B2A1A-E0A2-4820-BB42-8E7F85ED317B}" type="datetime1">
              <a:rPr lang="en-GB" smtClean="0"/>
              <a:t>09/03/2023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EEAF6D-5473-93E3-4456-D51B3E3E8C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CCDF6C-A642-AD7F-0249-B9D6CB25A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B3AFA-5D5A-4BBA-BA0B-E181272DBBE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59477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0BF8B-C372-6738-D6B1-1542375B8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723103-04B1-535F-41AC-F3C31AB881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AC535B-2209-4308-42D0-31A2FED49D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B2A1A-E0A2-4820-BB42-8E7F85ED317B}" type="datetime1">
              <a:rPr lang="en-GB" smtClean="0"/>
              <a:t>09/03/2023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EEAF6D-5473-93E3-4456-D51B3E3E8C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CCDF6C-A642-AD7F-0249-B9D6CB25A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B3AFA-5D5A-4BBA-BA0B-E181272DBBE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13787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B9E5D-A861-669A-2F50-C94B28F30C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C04FCA-D176-40B2-EBF6-ACE729BAE3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E704F4-53B3-04D1-BEF2-4357FED54C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50C38-CBC0-4290-9FC6-E1BAFAAF5B57}" type="datetime1">
              <a:rPr lang="en-GB" smtClean="0"/>
              <a:t>09/03/2023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F8F181-301E-F311-DE3E-3D2E292832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68A8A6-B47D-033D-4307-6BEF732A3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B3AFA-5D5A-4BBA-BA0B-E181272DBBE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09949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121B56E1-86C1-8960-8C4F-2C68F7B36FDD}"/>
              </a:ext>
            </a:extLst>
          </p:cNvPr>
          <p:cNvGrpSpPr/>
          <p:nvPr userDrawn="1"/>
        </p:nvGrpSpPr>
        <p:grpSpPr>
          <a:xfrm>
            <a:off x="0" y="365124"/>
            <a:ext cx="8393102" cy="1325563"/>
            <a:chOff x="0" y="0"/>
            <a:chExt cx="8393102" cy="1690688"/>
          </a:xfrm>
          <a:solidFill>
            <a:srgbClr val="1E1E1E"/>
          </a:solidFill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FEE405F-0C83-DAE8-EE53-992FA0FFC985}"/>
                </a:ext>
              </a:extLst>
            </p:cNvPr>
            <p:cNvSpPr/>
            <p:nvPr userDrawn="1"/>
          </p:nvSpPr>
          <p:spPr>
            <a:xfrm>
              <a:off x="0" y="0"/>
              <a:ext cx="7502925" cy="169068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Isosceles Triangle 9">
              <a:extLst>
                <a:ext uri="{FF2B5EF4-FFF2-40B4-BE49-F238E27FC236}">
                  <a16:creationId xmlns:a16="http://schemas.microsoft.com/office/drawing/2014/main" id="{CD99DE46-F2C5-5948-3C82-21422FCDBC7B}"/>
                </a:ext>
              </a:extLst>
            </p:cNvPr>
            <p:cNvSpPr/>
            <p:nvPr userDrawn="1"/>
          </p:nvSpPr>
          <p:spPr>
            <a:xfrm>
              <a:off x="7502925" y="0"/>
              <a:ext cx="890177" cy="1690688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06A4115-99E7-237A-8B13-A72E91BCD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5DBC60-5C00-482B-018B-3E97B7AEE1B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F632C7-2DAB-CA08-2023-2CE48B5F5F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609465-C033-EDAF-9C62-739EC8FA7F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7C006-77EE-4B8C-9EA1-BC92ECCFECC6}" type="datetime1">
              <a:rPr lang="en-GB" smtClean="0"/>
              <a:t>09/03/2023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CEE946-A1EB-98CC-1C43-81D3FD376D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A18E30-72DA-3C34-791C-CD35A632E1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B3AFA-5D5A-4BBA-BA0B-E181272DBBE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855575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1DE6109C-F95A-195F-34FD-DB4653B83092}"/>
              </a:ext>
            </a:extLst>
          </p:cNvPr>
          <p:cNvGrpSpPr/>
          <p:nvPr userDrawn="1"/>
        </p:nvGrpSpPr>
        <p:grpSpPr>
          <a:xfrm>
            <a:off x="0" y="365124"/>
            <a:ext cx="8393102" cy="1325563"/>
            <a:chOff x="0" y="0"/>
            <a:chExt cx="8393102" cy="1690688"/>
          </a:xfrm>
          <a:solidFill>
            <a:srgbClr val="1E1E1E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D4C2930-8F53-F6BD-668E-ABB577398A86}"/>
                </a:ext>
              </a:extLst>
            </p:cNvPr>
            <p:cNvSpPr/>
            <p:nvPr userDrawn="1"/>
          </p:nvSpPr>
          <p:spPr>
            <a:xfrm>
              <a:off x="0" y="0"/>
              <a:ext cx="7502925" cy="169068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Isosceles Triangle 11">
              <a:extLst>
                <a:ext uri="{FF2B5EF4-FFF2-40B4-BE49-F238E27FC236}">
                  <a16:creationId xmlns:a16="http://schemas.microsoft.com/office/drawing/2014/main" id="{5F2C108D-E102-D28D-53FA-2B4BCBF495A7}"/>
                </a:ext>
              </a:extLst>
            </p:cNvPr>
            <p:cNvSpPr/>
            <p:nvPr userDrawn="1"/>
          </p:nvSpPr>
          <p:spPr>
            <a:xfrm>
              <a:off x="7502925" y="0"/>
              <a:ext cx="890177" cy="1690688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C9689AC-14CC-28B6-3FF6-1B1ED372B4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24234E-9AD4-EB08-3487-22D2D25BBB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FA24F6-D429-5F51-9E2A-783FDBFE3E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994321A-41F7-F631-5E69-4EBB92997E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CD871C-426F-23E6-01C1-92294AB15A3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0437055-1708-1C13-6381-9EEA08BC26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DA524-8F68-4BF4-9A25-AA6146F9EEF5}" type="datetime1">
              <a:rPr lang="en-GB" smtClean="0"/>
              <a:t>09/03/2023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64B45EF-D3B4-743F-F933-6DB632B2BC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69C6C57-BCF7-0D51-C409-06463C7C1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B3AFA-5D5A-4BBA-BA0B-E181272DBBE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5216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623EAE25-391E-93D3-90EF-758C20C5F2F0}"/>
              </a:ext>
            </a:extLst>
          </p:cNvPr>
          <p:cNvGrpSpPr/>
          <p:nvPr userDrawn="1"/>
        </p:nvGrpSpPr>
        <p:grpSpPr>
          <a:xfrm>
            <a:off x="0" y="365124"/>
            <a:ext cx="8393102" cy="1325563"/>
            <a:chOff x="0" y="0"/>
            <a:chExt cx="8393102" cy="1690688"/>
          </a:xfrm>
          <a:solidFill>
            <a:srgbClr val="1E1E1E"/>
          </a:solidFill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5ED1AAF-96E6-55C9-7F7E-0AAAA408884C}"/>
                </a:ext>
              </a:extLst>
            </p:cNvPr>
            <p:cNvSpPr/>
            <p:nvPr userDrawn="1"/>
          </p:nvSpPr>
          <p:spPr>
            <a:xfrm>
              <a:off x="0" y="0"/>
              <a:ext cx="7502925" cy="169068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Isosceles Triangle 7">
              <a:extLst>
                <a:ext uri="{FF2B5EF4-FFF2-40B4-BE49-F238E27FC236}">
                  <a16:creationId xmlns:a16="http://schemas.microsoft.com/office/drawing/2014/main" id="{766C49EB-273E-AEF4-8657-CC40918B7BB6}"/>
                </a:ext>
              </a:extLst>
            </p:cNvPr>
            <p:cNvSpPr/>
            <p:nvPr userDrawn="1"/>
          </p:nvSpPr>
          <p:spPr>
            <a:xfrm>
              <a:off x="7502925" y="0"/>
              <a:ext cx="890177" cy="1690688"/>
            </a:xfrm>
            <a:prstGeom prst="triangle">
              <a:avLst>
                <a:gd name="adj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D6ECD50-BEF2-E920-5C47-94C225FB1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F57A16D-2FA9-362A-CBF5-13134BCE09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B4BCEB-91F8-4144-82D7-387308896E48}" type="datetime1">
              <a:rPr lang="en-GB" smtClean="0"/>
              <a:t>09/03/2023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4454DE-8954-126B-AB15-1A0B9D7C45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670E82-ECB9-982F-B277-FBB82BFE1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B3AFA-5D5A-4BBA-BA0B-E181272DBBE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0357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89918DE-AB01-6FDB-C2DC-A3433734A1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1D2DBB-ACA8-42AB-8EC1-0047C1B6F16A}" type="datetime1">
              <a:rPr lang="en-GB" smtClean="0"/>
              <a:t>09/03/2023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B2CB26C-C360-5534-9DE2-996535B3C0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D1ADB2-BC0D-820C-6188-690C88E4FF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B3AFA-5D5A-4BBA-BA0B-E181272DBBE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43514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ECD63F-61A1-6757-4FA5-D49559BDAC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E4B2C3-C424-0D30-45A2-C96137A0FD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FD454B-3C9B-6F75-51AD-33A3BD24C3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E0260E-AB9B-D7A0-20A7-12B242E1C4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98270-1275-4AD7-AFFC-0703D6DA4C50}" type="datetime1">
              <a:rPr lang="en-GB" smtClean="0"/>
              <a:t>09/03/2023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F276D8-BDA2-6E31-0131-009173E438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E13027-A044-1AE1-ACEA-125B07DF1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B3AFA-5D5A-4BBA-BA0B-E181272DBBE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3440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66CF381-0837-01F4-A969-6F1A35722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BBBBDB-13B5-B60C-432C-38CF091B01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5F56AA-C2E8-0787-C70D-9170A681B3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C566DF-BC5B-424C-B2FD-9D1A188BE9A1}" type="datetime1">
              <a:rPr lang="en-GB" smtClean="0"/>
              <a:t>09/03/2023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AB328B-D0E5-8035-0F60-EE409E2963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B8A83C-82FA-47E9-A3D6-945DE6C82F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CB3AFA-5D5A-4BBA-BA0B-E181272DBBEC}" type="slidenum">
              <a:rPr lang="en-GB" smtClean="0"/>
              <a:t>‹#›</a:t>
            </a:fld>
            <a:endParaRPr lang="en-GB"/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8A22EFDB-8793-5D7C-A7DF-3B4C0318758C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9291" y="30423"/>
            <a:ext cx="1902709" cy="669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9784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2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leouk/VDM_Toolkit" TargetMode="Externa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0B_D1AAB567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EF7C5A27-A0D2-0DA1-3ED7-63E1168FCC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89" r="3" b="9093"/>
          <a:stretch/>
        </p:blipFill>
        <p:spPr>
          <a:xfrm>
            <a:off x="20" y="584909"/>
            <a:ext cx="5718616" cy="5509675"/>
          </a:xfrm>
          <a:custGeom>
            <a:avLst/>
            <a:gdLst/>
            <a:ahLst/>
            <a:cxnLst/>
            <a:rect l="l" t="t" r="r" b="b"/>
            <a:pathLst>
              <a:path w="5718636" h="5509675">
                <a:moveTo>
                  <a:pt x="0" y="0"/>
                </a:moveTo>
                <a:lnTo>
                  <a:pt x="2672821" y="0"/>
                </a:lnTo>
                <a:lnTo>
                  <a:pt x="2673116" y="639"/>
                </a:lnTo>
                <a:lnTo>
                  <a:pt x="3175662" y="639"/>
                </a:lnTo>
                <a:lnTo>
                  <a:pt x="5718636" y="5509675"/>
                </a:lnTo>
                <a:lnTo>
                  <a:pt x="502842" y="5509675"/>
                </a:lnTo>
                <a:lnTo>
                  <a:pt x="502842" y="5509036"/>
                </a:lnTo>
                <a:lnTo>
                  <a:pt x="0" y="5509036"/>
                </a:lnTo>
                <a:close/>
              </a:path>
            </a:pathLst>
          </a:custGeom>
        </p:spPr>
      </p:pic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17CDB40A-75BB-4498-A20B-59C3984A3A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842619" y="585526"/>
            <a:ext cx="8349381" cy="5509038"/>
          </a:xfrm>
          <a:custGeom>
            <a:avLst/>
            <a:gdLst>
              <a:gd name="connsiteX0" fmla="*/ 0 w 8349381"/>
              <a:gd name="connsiteY0" fmla="*/ 0 h 5509038"/>
              <a:gd name="connsiteX1" fmla="*/ 8349381 w 8349381"/>
              <a:gd name="connsiteY1" fmla="*/ 0 h 5509038"/>
              <a:gd name="connsiteX2" fmla="*/ 5806407 w 8349381"/>
              <a:gd name="connsiteY2" fmla="*/ 5509038 h 5509038"/>
              <a:gd name="connsiteX3" fmla="*/ 0 w 8349381"/>
              <a:gd name="connsiteY3" fmla="*/ 5509038 h 550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49381" h="5509038">
                <a:moveTo>
                  <a:pt x="0" y="0"/>
                </a:moveTo>
                <a:lnTo>
                  <a:pt x="8349381" y="0"/>
                </a:lnTo>
                <a:lnTo>
                  <a:pt x="5806407" y="5509038"/>
                </a:lnTo>
                <a:lnTo>
                  <a:pt x="0" y="5509038"/>
                </a:lnTo>
                <a:close/>
              </a:path>
            </a:pathLst>
          </a:cu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5C446FF-5A8B-90B3-A80C-6A644987F4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86272" y="3651047"/>
            <a:ext cx="5370576" cy="911117"/>
          </a:xfrm>
        </p:spPr>
        <p:txBody>
          <a:bodyPr>
            <a:normAutofit/>
          </a:bodyPr>
          <a:lstStyle/>
          <a:p>
            <a:pPr algn="l"/>
            <a:r>
              <a:rPr lang="en-GB" sz="1800" dirty="0">
                <a:solidFill>
                  <a:schemeClr val="bg1">
                    <a:lumMod val="65000"/>
                  </a:schemeClr>
                </a:solidFill>
              </a:rPr>
              <a:t>The 21st Overture Workshop </a:t>
            </a:r>
          </a:p>
          <a:p>
            <a:pPr algn="l"/>
            <a:r>
              <a:rPr lang="en-GB" sz="1800" dirty="0">
                <a:solidFill>
                  <a:schemeClr val="bg1">
                    <a:lumMod val="65000"/>
                  </a:schemeClr>
                </a:solidFill>
              </a:rPr>
              <a:t>10</a:t>
            </a:r>
            <a:r>
              <a:rPr lang="en-GB" sz="1800" baseline="30000" dirty="0">
                <a:solidFill>
                  <a:schemeClr val="bg1">
                    <a:lumMod val="65000"/>
                  </a:schemeClr>
                </a:solidFill>
              </a:rPr>
              <a:t>th</a:t>
            </a:r>
            <a:r>
              <a:rPr lang="en-GB" sz="1800" dirty="0">
                <a:solidFill>
                  <a:schemeClr val="bg1">
                    <a:lumMod val="65000"/>
                  </a:schemeClr>
                </a:solidFill>
              </a:rPr>
              <a:t> March 2023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EDE887-7E3D-2AEB-12A6-8AFF8CE475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73747" y="1408814"/>
            <a:ext cx="5844060" cy="2235277"/>
          </a:xfrm>
        </p:spPr>
        <p:txBody>
          <a:bodyPr>
            <a:normAutofit/>
          </a:bodyPr>
          <a:lstStyle/>
          <a:p>
            <a:pPr algn="l"/>
            <a:r>
              <a:rPr lang="en-US" sz="5000" b="0" i="0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Specification-based CSV Support </a:t>
            </a:r>
            <a:br>
              <a:rPr lang="en-US" sz="5000" b="0" i="0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</a:br>
            <a:r>
              <a:rPr lang="en-US" sz="50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in</a:t>
            </a:r>
            <a:r>
              <a:rPr lang="en-US" sz="5000" b="0" i="0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5000" b="0" i="0" dirty="0">
                <a:solidFill>
                  <a:srgbClr val="3E947F"/>
                </a:solidFill>
                <a:effectLst/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VDM</a:t>
            </a:r>
            <a:endParaRPr lang="en-GB" sz="5000" dirty="0">
              <a:solidFill>
                <a:srgbClr val="3E947F"/>
              </a:solidFill>
              <a:latin typeface="Cascadia Mono" panose="020B0609020000020004" pitchFamily="49" charset="0"/>
              <a:ea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5D72BC3-B781-8836-BD15-AC132395B6A0}"/>
              </a:ext>
            </a:extLst>
          </p:cNvPr>
          <p:cNvSpPr/>
          <p:nvPr/>
        </p:nvSpPr>
        <p:spPr>
          <a:xfrm>
            <a:off x="9803567" y="0"/>
            <a:ext cx="2388413" cy="5855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9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3CB39AF2-833B-977C-7ABC-DA42AD3801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0135" y="760011"/>
            <a:ext cx="1736193" cy="610380"/>
          </a:xfrm>
          <a:prstGeom prst="rect">
            <a:avLst/>
          </a:prstGeom>
        </p:spPr>
      </p:pic>
      <p:sp>
        <p:nvSpPr>
          <p:cNvPr id="11" name="Subtitle 2">
            <a:extLst>
              <a:ext uri="{FF2B5EF4-FFF2-40B4-BE49-F238E27FC236}">
                <a16:creationId xmlns:a16="http://schemas.microsoft.com/office/drawing/2014/main" id="{40160F43-CCAF-CA1D-27A1-07F34EB35398}"/>
              </a:ext>
            </a:extLst>
          </p:cNvPr>
          <p:cNvSpPr txBox="1">
            <a:spLocks/>
          </p:cNvSpPr>
          <p:nvPr/>
        </p:nvSpPr>
        <p:spPr>
          <a:xfrm>
            <a:off x="6473366" y="4548900"/>
            <a:ext cx="5370576" cy="9111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1800" dirty="0">
                <a:solidFill>
                  <a:schemeClr val="bg1">
                    <a:lumMod val="65000"/>
                  </a:schemeClr>
                </a:solidFill>
              </a:rPr>
              <a:t>Leo Freitas</a:t>
            </a:r>
            <a:r>
              <a:rPr lang="en-GB" sz="1800" baseline="30000" dirty="0">
                <a:solidFill>
                  <a:schemeClr val="bg1">
                    <a:lumMod val="65000"/>
                  </a:schemeClr>
                </a:solidFill>
              </a:rPr>
              <a:t>1</a:t>
            </a:r>
            <a:r>
              <a:rPr lang="en-GB" sz="1800" dirty="0">
                <a:solidFill>
                  <a:schemeClr val="bg1">
                    <a:lumMod val="65000"/>
                  </a:schemeClr>
                </a:solidFill>
              </a:rPr>
              <a:t> </a:t>
            </a:r>
          </a:p>
          <a:p>
            <a:pPr algn="l"/>
            <a:r>
              <a:rPr lang="en-GB" sz="1800" b="1" dirty="0">
                <a:solidFill>
                  <a:schemeClr val="bg1">
                    <a:lumMod val="85000"/>
                  </a:schemeClr>
                </a:solidFill>
              </a:rPr>
              <a:t>Aaron John Buhagiar</a:t>
            </a:r>
            <a:r>
              <a:rPr lang="en-GB" sz="1800" baseline="30000" dirty="0">
                <a:solidFill>
                  <a:schemeClr val="bg1">
                    <a:lumMod val="85000"/>
                  </a:schemeClr>
                </a:solidFill>
              </a:rPr>
              <a:t>2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3F9D9EBF-50D5-CCC5-8FD3-AB434D0482A9}"/>
              </a:ext>
            </a:extLst>
          </p:cNvPr>
          <p:cNvSpPr txBox="1">
            <a:spLocks/>
          </p:cNvSpPr>
          <p:nvPr/>
        </p:nvSpPr>
        <p:spPr>
          <a:xfrm>
            <a:off x="6794500" y="5506136"/>
            <a:ext cx="5370576" cy="9111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1200" dirty="0">
                <a:solidFill>
                  <a:schemeClr val="bg1">
                    <a:lumMod val="65000"/>
                  </a:schemeClr>
                </a:solidFill>
              </a:rPr>
              <a:t>1. School of Computing, Newcastle University</a:t>
            </a:r>
          </a:p>
          <a:p>
            <a:pPr algn="r"/>
            <a:r>
              <a:rPr lang="en-GB" sz="1200" dirty="0">
                <a:solidFill>
                  <a:schemeClr val="bg1">
                    <a:lumMod val="65000"/>
                  </a:schemeClr>
                </a:solidFill>
              </a:rPr>
              <a:t>2. Translational and Clinical Research Institute, Newcastle University</a:t>
            </a:r>
            <a:endParaRPr lang="en-GB" sz="1200" baseline="30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91F01A30-B62D-8CBD-33DD-0916C7C04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B3AFA-5D5A-4BBA-BA0B-E181272DBBEC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40825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arallelogram 15">
            <a:extLst>
              <a:ext uri="{FF2B5EF4-FFF2-40B4-BE49-F238E27FC236}">
                <a16:creationId xmlns:a16="http://schemas.microsoft.com/office/drawing/2014/main" id="{61A99782-AEA7-0006-8D3E-3BD80F91E802}"/>
              </a:ext>
            </a:extLst>
          </p:cNvPr>
          <p:cNvSpPr/>
          <p:nvPr/>
        </p:nvSpPr>
        <p:spPr>
          <a:xfrm flipH="1">
            <a:off x="5044338" y="2506068"/>
            <a:ext cx="10119684" cy="2181961"/>
          </a:xfrm>
          <a:prstGeom prst="parallelogram">
            <a:avLst>
              <a:gd name="adj" fmla="val 54167"/>
            </a:avLst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tx1"/>
                </a:solidFill>
              </a:ln>
              <a:solidFill>
                <a:srgbClr val="262626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CF106D-54BF-1DD5-37E9-67BC4A6F4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BC88C4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A</a:t>
            </a:r>
            <a:r>
              <a:rPr lang="en-GB" dirty="0"/>
              <a:t>ccurate: Column Invariant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2901FC-F47E-2068-6129-DE4F694F8D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369641" cy="4351338"/>
          </a:xfrm>
        </p:spPr>
        <p:txBody>
          <a:bodyPr/>
          <a:lstStyle/>
          <a:p>
            <a:endParaRPr lang="en-GB" dirty="0"/>
          </a:p>
          <a:p>
            <a:r>
              <a:rPr lang="en-GB" dirty="0"/>
              <a:t>Column-wide invariant</a:t>
            </a:r>
          </a:p>
          <a:p>
            <a:r>
              <a:rPr lang="en-GB" dirty="0"/>
              <a:t>Allows for validation per header across rows</a:t>
            </a:r>
          </a:p>
          <a:p>
            <a:r>
              <a:rPr lang="en-GB" dirty="0">
                <a:highlight>
                  <a:srgbClr val="FFFF00"/>
                </a:highlight>
              </a:rPr>
              <a:t>Embedded with the header</a:t>
            </a:r>
          </a:p>
          <a:p>
            <a:r>
              <a:rPr lang="en-GB" dirty="0"/>
              <a:t>Example </a:t>
            </a:r>
          </a:p>
          <a:p>
            <a:pPr lvl="1"/>
            <a:r>
              <a:rPr lang="en-GB" dirty="0"/>
              <a:t>Uniqueness </a:t>
            </a:r>
          </a:p>
          <a:p>
            <a:pPr lvl="1"/>
            <a:r>
              <a:rPr lang="en-GB" dirty="0"/>
              <a:t>Dependence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9923DA-96D6-1DFE-4E22-89ABFEC26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B3AFA-5D5A-4BBA-BA0B-E181272DBBEC}" type="slidenum">
              <a:rPr lang="en-GB" smtClean="0"/>
              <a:t>10</a:t>
            </a:fld>
            <a:endParaRPr lang="en-GB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08F3A0F-FC3D-0ABE-9F83-9EE4521CF1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0410" y="2644015"/>
            <a:ext cx="5922874" cy="1906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962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arallelogram 15">
            <a:extLst>
              <a:ext uri="{FF2B5EF4-FFF2-40B4-BE49-F238E27FC236}">
                <a16:creationId xmlns:a16="http://schemas.microsoft.com/office/drawing/2014/main" id="{122F16CD-61CB-2F55-39B3-9711CE05D557}"/>
              </a:ext>
            </a:extLst>
          </p:cNvPr>
          <p:cNvSpPr/>
          <p:nvPr/>
        </p:nvSpPr>
        <p:spPr>
          <a:xfrm flipH="1">
            <a:off x="745790" y="4129939"/>
            <a:ext cx="10119684" cy="2181961"/>
          </a:xfrm>
          <a:prstGeom prst="parallelogram">
            <a:avLst>
              <a:gd name="adj" fmla="val 54167"/>
            </a:avLst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tx1"/>
                </a:solidFill>
              </a:ln>
              <a:solidFill>
                <a:srgbClr val="262626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CF106D-54BF-1DD5-37E9-67BC4A6F4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BC88C4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A</a:t>
            </a:r>
            <a:r>
              <a:rPr lang="en-GB" dirty="0"/>
              <a:t>ccurate: Row Invariant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2901FC-F47E-2068-6129-DE4F694F8D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31264"/>
            <a:ext cx="4392168" cy="2259864"/>
          </a:xfrm>
        </p:spPr>
        <p:txBody>
          <a:bodyPr/>
          <a:lstStyle/>
          <a:p>
            <a:r>
              <a:rPr lang="en-GB" dirty="0"/>
              <a:t>Row-wide invariant </a:t>
            </a:r>
          </a:p>
          <a:p>
            <a:r>
              <a:rPr lang="en-GB" dirty="0"/>
              <a:t>Allows for validation per row across all headers</a:t>
            </a:r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9923DA-96D6-1DFE-4E22-89ABFEC26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B3AFA-5D5A-4BBA-BA0B-E181272DBBEC}" type="slidenum">
              <a:rPr lang="en-GB" smtClean="0"/>
              <a:t>11</a:t>
            </a:fld>
            <a:endParaRPr lang="en-GB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8D0AC12-1D05-EA79-8D30-8606F1994F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6305" y="4195874"/>
            <a:ext cx="6880391" cy="2011369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4D176AC4-B299-A4B5-0EDD-8843D14B958C}"/>
              </a:ext>
            </a:extLst>
          </p:cNvPr>
          <p:cNvSpPr txBox="1">
            <a:spLocks/>
          </p:cNvSpPr>
          <p:nvPr/>
        </p:nvSpPr>
        <p:spPr>
          <a:xfrm>
            <a:off x="6763979" y="2231264"/>
            <a:ext cx="4392168" cy="22598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Examples</a:t>
            </a:r>
          </a:p>
          <a:p>
            <a:pPr lvl="1"/>
            <a:r>
              <a:rPr lang="en-GB" dirty="0"/>
              <a:t>Consistency</a:t>
            </a:r>
          </a:p>
          <a:p>
            <a:pPr lvl="1"/>
            <a:r>
              <a:rPr lang="en-GB" dirty="0"/>
              <a:t>Dependence </a:t>
            </a:r>
          </a:p>
          <a:p>
            <a:pPr lvl="1"/>
            <a:r>
              <a:rPr lang="en-GB" dirty="0"/>
              <a:t>Redundance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304011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arallelogram 6">
            <a:extLst>
              <a:ext uri="{FF2B5EF4-FFF2-40B4-BE49-F238E27FC236}">
                <a16:creationId xmlns:a16="http://schemas.microsoft.com/office/drawing/2014/main" id="{57E51227-B1E6-00FE-CC61-1617904166BB}"/>
              </a:ext>
            </a:extLst>
          </p:cNvPr>
          <p:cNvSpPr/>
          <p:nvPr/>
        </p:nvSpPr>
        <p:spPr>
          <a:xfrm flipH="1">
            <a:off x="4120365" y="3177896"/>
            <a:ext cx="10119684" cy="3680104"/>
          </a:xfrm>
          <a:prstGeom prst="parallelogram">
            <a:avLst>
              <a:gd name="adj" fmla="val 54167"/>
            </a:avLst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tx1"/>
                </a:solidFill>
              </a:ln>
              <a:solidFill>
                <a:srgbClr val="262626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CF106D-54BF-1DD5-37E9-67BC4A6F4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BC88C4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A</a:t>
            </a:r>
            <a:r>
              <a:rPr lang="en-GB" dirty="0"/>
              <a:t>ccurate: File Invariant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2901FC-F47E-2068-6129-DE4F694F8D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4896481" cy="4351338"/>
          </a:xfrm>
        </p:spPr>
        <p:txBody>
          <a:bodyPr/>
          <a:lstStyle/>
          <a:p>
            <a:endParaRPr lang="en-GB" dirty="0"/>
          </a:p>
          <a:p>
            <a:r>
              <a:rPr lang="en-GB" dirty="0"/>
              <a:t>Invariant across all CSV cells </a:t>
            </a:r>
          </a:p>
          <a:p>
            <a:r>
              <a:rPr lang="en-GB" dirty="0"/>
              <a:t>Example </a:t>
            </a:r>
          </a:p>
          <a:p>
            <a:pPr lvl="1"/>
            <a:r>
              <a:rPr lang="en-GB" dirty="0"/>
              <a:t>Dependence</a:t>
            </a:r>
          </a:p>
          <a:p>
            <a:pPr lvl="1"/>
            <a:r>
              <a:rPr lang="en-GB" dirty="0"/>
              <a:t>Redundancy </a:t>
            </a:r>
          </a:p>
          <a:p>
            <a:pPr lvl="1"/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068FA72-E4C6-CF1A-9066-4EA0F83B25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9265" y="3291206"/>
            <a:ext cx="6948035" cy="322627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9923DA-96D6-1DFE-4E22-89ABFEC26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B3AFA-5D5A-4BBA-BA0B-E181272DBBEC}" type="slidenum">
              <a:rPr lang="en-GB" smtClean="0"/>
              <a:t>12</a:t>
            </a:fld>
            <a:endParaRPr lang="en-GB" dirty="0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AE2A2603-8F81-53F9-5259-A1FA814E162B}"/>
              </a:ext>
            </a:extLst>
          </p:cNvPr>
          <p:cNvSpPr/>
          <p:nvPr/>
        </p:nvSpPr>
        <p:spPr>
          <a:xfrm>
            <a:off x="3998345" y="4341812"/>
            <a:ext cx="2114986" cy="2516188"/>
          </a:xfrm>
          <a:prstGeom prst="triangle">
            <a:avLst>
              <a:gd name="adj" fmla="val 3547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42478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CF106D-54BF-1DD5-37E9-67BC4A6F4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5E7744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F</a:t>
            </a:r>
            <a:r>
              <a:rPr lang="en-GB" dirty="0"/>
              <a:t>ast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02A960-5522-8B6E-0383-C2B10EE4C0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B3AFA-5D5A-4BBA-BA0B-E181272DBBEC}" type="slidenum">
              <a:rPr lang="en-GB" smtClean="0"/>
              <a:t>13</a:t>
            </a:fld>
            <a:endParaRPr lang="en-GB"/>
          </a:p>
        </p:txBody>
      </p:sp>
      <p:pic>
        <p:nvPicPr>
          <p:cNvPr id="18" name="Content Placeholder 17" descr="Chart&#10;&#10;Description automatically generated">
            <a:extLst>
              <a:ext uri="{FF2B5EF4-FFF2-40B4-BE49-F238E27FC236}">
                <a16:creationId xmlns:a16="http://schemas.microsoft.com/office/drawing/2014/main" id="{4412EF26-6A47-3521-EEB7-2BAC936D26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8069" y="1825625"/>
            <a:ext cx="7275862" cy="4351338"/>
          </a:xfrm>
        </p:spPr>
      </p:pic>
    </p:spTree>
    <p:extLst>
      <p:ext uri="{BB962C8B-B14F-4D97-AF65-F5344CB8AC3E}">
        <p14:creationId xmlns:p14="http://schemas.microsoft.com/office/powerpoint/2010/main" val="23343213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CF106D-54BF-1DD5-37E9-67BC4A6F4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C79370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E</a:t>
            </a:r>
            <a:r>
              <a:rPr lang="en-GB" dirty="0"/>
              <a:t>ffective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2901FC-F47E-2068-6129-DE4F694F8D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  <a:p>
            <a:r>
              <a:rPr lang="en-GB" dirty="0"/>
              <a:t>Multiple CSV format variants </a:t>
            </a:r>
          </a:p>
          <a:p>
            <a:pPr lvl="1"/>
            <a:r>
              <a:rPr lang="en-GB" dirty="0"/>
              <a:t>Better tolerance to CSV format variability (e.g. CSV UTF8, MS-DOS, Mac, etc.)  </a:t>
            </a:r>
          </a:p>
          <a:p>
            <a:pPr lvl="1"/>
            <a:r>
              <a:rPr lang="en-GB" dirty="0"/>
              <a:t>Delegate CSV format type to parsers (e.g. formalisation of CSV format itself) </a:t>
            </a:r>
          </a:p>
          <a:p>
            <a:r>
              <a:rPr lang="en-GB" dirty="0"/>
              <a:t>Ease of use: use of VDM state and operations as entry points</a:t>
            </a:r>
          </a:p>
          <a:p>
            <a:r>
              <a:rPr lang="en-GB" dirty="0"/>
              <a:t>Improved validation, error handling and reporting</a:t>
            </a:r>
          </a:p>
          <a:p>
            <a:r>
              <a:rPr lang="en-GB" dirty="0"/>
              <a:t>Faster performance through multiple CSV parsers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A11E1B-D778-E870-0E41-BD21D1F14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B3AFA-5D5A-4BBA-BA0B-E181272DBBEC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28388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CF106D-54BF-1DD5-37E9-67BC4A6F4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C79370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E</a:t>
            </a:r>
            <a:r>
              <a:rPr lang="en-GB" dirty="0"/>
              <a:t>ffective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2901FC-F47E-2068-6129-DE4F694F8D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  <a:p>
            <a:r>
              <a:rPr lang="en-GB" dirty="0"/>
              <a:t>Tested on multiple CSV format variants</a:t>
            </a:r>
          </a:p>
          <a:p>
            <a:pPr lvl="1"/>
            <a:r>
              <a:rPr lang="en-GB" dirty="0"/>
              <a:t>CSV UTF8, MS-DOS and Mac</a:t>
            </a:r>
          </a:p>
          <a:p>
            <a:r>
              <a:rPr lang="en-GB" dirty="0"/>
              <a:t>Applied to multiple domains</a:t>
            </a:r>
          </a:p>
          <a:p>
            <a:pPr lvl="1"/>
            <a:r>
              <a:rPr lang="en-GB" dirty="0"/>
              <a:t>ScubaTx organ preservation device medical device logs</a:t>
            </a:r>
          </a:p>
          <a:p>
            <a:pPr lvl="1"/>
            <a:r>
              <a:rPr lang="en-GB" dirty="0"/>
              <a:t>UNOS (United Network for Organ Sharing) lung transplant history logs</a:t>
            </a:r>
          </a:p>
          <a:p>
            <a:pPr lvl="1"/>
            <a:r>
              <a:rPr lang="en-GB" dirty="0"/>
              <a:t>EMV payment system transaction logs</a:t>
            </a:r>
          </a:p>
          <a:p>
            <a:pPr lvl="1"/>
            <a:r>
              <a:rPr lang="en-GB" dirty="0"/>
              <a:t>Neonatal dialyser finite state machine control system definitions</a:t>
            </a:r>
          </a:p>
          <a:p>
            <a:pPr lvl="1"/>
            <a:r>
              <a:rPr lang="en-GB" dirty="0"/>
              <a:t>Etc.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A11E1B-D778-E870-0E41-BD21D1F14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B3AFA-5D5A-4BBA-BA0B-E181272DBBEC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84123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AF3449-FF21-A7B2-575E-E68262E4D1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3874"/>
            <a:ext cx="10515600" cy="1325563"/>
          </a:xfrm>
        </p:spPr>
        <p:txBody>
          <a:bodyPr/>
          <a:lstStyle/>
          <a:p>
            <a:r>
              <a:rPr lang="en-GB" dirty="0"/>
              <a:t>Library Architecture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F612B8-DA81-4311-F16B-7D861DFC15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B3AFA-5D5A-4BBA-BA0B-E181272DBBEC}" type="slidenum">
              <a:rPr lang="en-GB" smtClean="0"/>
              <a:t>16</a:t>
            </a:fld>
            <a:endParaRPr lang="en-GB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541811D-A0C7-EE59-F261-60E40C09E3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20371"/>
            <a:ext cx="12192000" cy="4103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9995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8">
            <a:extLst>
              <a:ext uri="{FF2B5EF4-FFF2-40B4-BE49-F238E27FC236}">
                <a16:creationId xmlns:a16="http://schemas.microsoft.com/office/drawing/2014/main" id="{8C3DEBB2-D54E-470C-86B3-631BDDF6CC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" y="845820"/>
            <a:ext cx="6087194" cy="5166360"/>
          </a:xfrm>
          <a:custGeom>
            <a:avLst/>
            <a:gdLst>
              <a:gd name="connsiteX0" fmla="*/ 0 w 6087194"/>
              <a:gd name="connsiteY0" fmla="*/ 0 h 5166360"/>
              <a:gd name="connsiteX1" fmla="*/ 155740 w 6087194"/>
              <a:gd name="connsiteY1" fmla="*/ 0 h 5166360"/>
              <a:gd name="connsiteX2" fmla="*/ 5867656 w 6087194"/>
              <a:gd name="connsiteY2" fmla="*/ 0 h 5166360"/>
              <a:gd name="connsiteX3" fmla="*/ 6087194 w 6087194"/>
              <a:gd name="connsiteY3" fmla="*/ 0 h 5166360"/>
              <a:gd name="connsiteX4" fmla="*/ 3693315 w 6087194"/>
              <a:gd name="connsiteY4" fmla="*/ 5166360 h 5166360"/>
              <a:gd name="connsiteX5" fmla="*/ 3473777 w 6087194"/>
              <a:gd name="connsiteY5" fmla="*/ 5166360 h 5166360"/>
              <a:gd name="connsiteX6" fmla="*/ 155740 w 6087194"/>
              <a:gd name="connsiteY6" fmla="*/ 5166360 h 5166360"/>
              <a:gd name="connsiteX7" fmla="*/ 0 w 6087194"/>
              <a:gd name="connsiteY7" fmla="*/ 5166360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87194" h="5166360">
                <a:moveTo>
                  <a:pt x="0" y="0"/>
                </a:moveTo>
                <a:lnTo>
                  <a:pt x="155740" y="0"/>
                </a:lnTo>
                <a:lnTo>
                  <a:pt x="5867656" y="0"/>
                </a:lnTo>
                <a:lnTo>
                  <a:pt x="6087194" y="0"/>
                </a:lnTo>
                <a:lnTo>
                  <a:pt x="3693315" y="5166360"/>
                </a:lnTo>
                <a:lnTo>
                  <a:pt x="3473777" y="5166360"/>
                </a:lnTo>
                <a:lnTo>
                  <a:pt x="155740" y="5166360"/>
                </a:lnTo>
                <a:lnTo>
                  <a:pt x="0" y="5166360"/>
                </a:lnTo>
                <a:close/>
              </a:path>
            </a:pathLst>
          </a:cu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CF106D-54BF-1DD5-37E9-67BC4A6F4D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841614"/>
            <a:ext cx="3409508" cy="3173819"/>
          </a:xfrm>
        </p:spPr>
        <p:txBody>
          <a:bodyPr>
            <a:normAutofit/>
          </a:bodyPr>
          <a:lstStyle/>
          <a:p>
            <a:r>
              <a:rPr lang="en-GB">
                <a:solidFill>
                  <a:schemeClr val="bg1"/>
                </a:solidFill>
              </a:rPr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2901FC-F47E-2068-6129-DE4F694F8D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87195" y="1137208"/>
            <a:ext cx="5657850" cy="4582632"/>
          </a:xfrm>
        </p:spPr>
        <p:txBody>
          <a:bodyPr anchor="ctr">
            <a:normAutofit/>
          </a:bodyPr>
          <a:lstStyle/>
          <a:p>
            <a:endParaRPr lang="en-GB" dirty="0"/>
          </a:p>
          <a:p>
            <a:r>
              <a:rPr lang="en-GB" dirty="0"/>
              <a:t>Implementation of debugging environment</a:t>
            </a:r>
          </a:p>
          <a:p>
            <a:r>
              <a:rPr lang="en-GB" dirty="0"/>
              <a:t>Improved variety of CSV formats </a:t>
            </a:r>
          </a:p>
          <a:p>
            <a:pPr lvl="1"/>
            <a:r>
              <a:rPr lang="en-GB" sz="2800" dirty="0"/>
              <a:t>Nested CSVs</a:t>
            </a:r>
          </a:p>
          <a:p>
            <a:pPr lvl="1"/>
            <a:r>
              <a:rPr lang="en-GB" sz="2800" dirty="0"/>
              <a:t>CSV Settings</a:t>
            </a:r>
          </a:p>
          <a:p>
            <a:pPr lvl="1"/>
            <a:r>
              <a:rPr lang="en-GB" sz="2800" dirty="0"/>
              <a:t>More CSV data types </a:t>
            </a:r>
          </a:p>
          <a:p>
            <a:pPr lvl="1"/>
            <a:r>
              <a:rPr lang="en-GB" sz="2800" dirty="0"/>
              <a:t>Multiple CSV headers per file </a:t>
            </a:r>
          </a:p>
          <a:p>
            <a:pPr lvl="1"/>
            <a:endParaRPr lang="en-GB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CA5AA4-7FE3-441A-35BC-64F472AEFC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7CB3AFA-5D5A-4BBA-BA0B-E181272DBBEC}" type="slidenum">
              <a:rPr lang="en-GB" smtClean="0"/>
              <a:pPr>
                <a:spcAft>
                  <a:spcPts val="600"/>
                </a:spcAft>
              </a:pPr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09538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1D78D733-8756-6900-19D7-6DC21CC5239C}"/>
              </a:ext>
            </a:extLst>
          </p:cNvPr>
          <p:cNvSpPr/>
          <p:nvPr/>
        </p:nvSpPr>
        <p:spPr>
          <a:xfrm>
            <a:off x="10094976" y="0"/>
            <a:ext cx="2097024" cy="6254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Parallelogram 12">
            <a:extLst>
              <a:ext uri="{FF2B5EF4-FFF2-40B4-BE49-F238E27FC236}">
                <a16:creationId xmlns:a16="http://schemas.microsoft.com/office/drawing/2014/main" id="{AFA832FF-DEE8-4155-2EB0-AD4C5A74F23D}"/>
              </a:ext>
            </a:extLst>
          </p:cNvPr>
          <p:cNvSpPr/>
          <p:nvPr/>
        </p:nvSpPr>
        <p:spPr>
          <a:xfrm flipV="1">
            <a:off x="1823923" y="560513"/>
            <a:ext cx="8544154" cy="5672036"/>
          </a:xfrm>
          <a:prstGeom prst="parallelogram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E9300E-0F8D-E2EF-4241-784361F99C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846567"/>
            <a:ext cx="9144000" cy="23876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tabLst>
                <a:tab pos="2603500" algn="l"/>
              </a:tabLst>
            </a:pPr>
            <a:r>
              <a:rPr lang="en-US" sz="5400" dirty="0">
                <a:solidFill>
                  <a:schemeClr val="bg1">
                    <a:lumMod val="95000"/>
                  </a:schemeClr>
                </a:solidFill>
              </a:rPr>
              <a:t>Thanks for Listening</a:t>
            </a:r>
          </a:p>
        </p:txBody>
      </p:sp>
      <p:sp>
        <p:nvSpPr>
          <p:cNvPr id="14" name="Parallelogram 13">
            <a:extLst>
              <a:ext uri="{FF2B5EF4-FFF2-40B4-BE49-F238E27FC236}">
                <a16:creationId xmlns:a16="http://schemas.microsoft.com/office/drawing/2014/main" id="{2CD6F0CB-3321-F2E7-2935-1804C4F6203B}"/>
              </a:ext>
            </a:extLst>
          </p:cNvPr>
          <p:cNvSpPr/>
          <p:nvPr/>
        </p:nvSpPr>
        <p:spPr>
          <a:xfrm flipV="1">
            <a:off x="-6070397" y="560506"/>
            <a:ext cx="8544154" cy="5672037"/>
          </a:xfrm>
          <a:prstGeom prst="parallelogram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Parallelogram 14">
            <a:extLst>
              <a:ext uri="{FF2B5EF4-FFF2-40B4-BE49-F238E27FC236}">
                <a16:creationId xmlns:a16="http://schemas.microsoft.com/office/drawing/2014/main" id="{AA5D82ED-2B9B-6704-E123-BB20DEC1235B}"/>
              </a:ext>
            </a:extLst>
          </p:cNvPr>
          <p:cNvSpPr/>
          <p:nvPr/>
        </p:nvSpPr>
        <p:spPr>
          <a:xfrm flipV="1">
            <a:off x="9718243" y="560511"/>
            <a:ext cx="8544154" cy="5672034"/>
          </a:xfrm>
          <a:prstGeom prst="parallelogram">
            <a:avLst/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0" name="Picture 19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DEB9D369-5510-771A-D3DF-8BF69C0863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4976" y="660861"/>
            <a:ext cx="2097024" cy="737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4677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179F7551-E956-43CB-8F36-268A5DA443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B99C248B-47D3-41DF-A1DC-8B38652A82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13787" y="721519"/>
            <a:ext cx="7778213" cy="5498306"/>
          </a:xfrm>
          <a:custGeom>
            <a:avLst/>
            <a:gdLst>
              <a:gd name="connsiteX0" fmla="*/ 3727582 w 7778213"/>
              <a:gd name="connsiteY0" fmla="*/ 0 h 5905781"/>
              <a:gd name="connsiteX1" fmla="*/ 7778213 w 7778213"/>
              <a:gd name="connsiteY1" fmla="*/ 0 h 5905781"/>
              <a:gd name="connsiteX2" fmla="*/ 7778213 w 7778213"/>
              <a:gd name="connsiteY2" fmla="*/ 5905761 h 5905781"/>
              <a:gd name="connsiteX3" fmla="*/ 7485321 w 7778213"/>
              <a:gd name="connsiteY3" fmla="*/ 5905761 h 5905781"/>
              <a:gd name="connsiteX4" fmla="*/ 7485321 w 7778213"/>
              <a:gd name="connsiteY4" fmla="*/ 5905762 h 5905781"/>
              <a:gd name="connsiteX5" fmla="*/ 4228895 w 7778213"/>
              <a:gd name="connsiteY5" fmla="*/ 5905762 h 5905781"/>
              <a:gd name="connsiteX6" fmla="*/ 4228895 w 7778213"/>
              <a:gd name="connsiteY6" fmla="*/ 5905780 h 5905781"/>
              <a:gd name="connsiteX7" fmla="*/ 3936003 w 7778213"/>
              <a:gd name="connsiteY7" fmla="*/ 5905780 h 5905781"/>
              <a:gd name="connsiteX8" fmla="*/ 3936003 w 7778213"/>
              <a:gd name="connsiteY8" fmla="*/ 5905781 h 5905781"/>
              <a:gd name="connsiteX9" fmla="*/ 0 w 7778213"/>
              <a:gd name="connsiteY9" fmla="*/ 5905781 h 5905781"/>
              <a:gd name="connsiteX10" fmla="*/ 2796838 w 7778213"/>
              <a:gd name="connsiteY10" fmla="*/ 20 h 5905781"/>
              <a:gd name="connsiteX11" fmla="*/ 3089730 w 7778213"/>
              <a:gd name="connsiteY11" fmla="*/ 20 h 5905781"/>
              <a:gd name="connsiteX12" fmla="*/ 3089730 w 7778213"/>
              <a:gd name="connsiteY12" fmla="*/ 19 h 5905781"/>
              <a:gd name="connsiteX13" fmla="*/ 3434690 w 7778213"/>
              <a:gd name="connsiteY13" fmla="*/ 19 h 5905781"/>
              <a:gd name="connsiteX14" fmla="*/ 3434690 w 7778213"/>
              <a:gd name="connsiteY14" fmla="*/ 1 h 5905781"/>
              <a:gd name="connsiteX15" fmla="*/ 3727582 w 7778213"/>
              <a:gd name="connsiteY15" fmla="*/ 1 h 5905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778213" h="5905781">
                <a:moveTo>
                  <a:pt x="3727582" y="0"/>
                </a:moveTo>
                <a:lnTo>
                  <a:pt x="7778213" y="0"/>
                </a:lnTo>
                <a:lnTo>
                  <a:pt x="7778213" y="5905761"/>
                </a:lnTo>
                <a:lnTo>
                  <a:pt x="7485321" y="5905761"/>
                </a:lnTo>
                <a:lnTo>
                  <a:pt x="7485321" y="5905762"/>
                </a:lnTo>
                <a:lnTo>
                  <a:pt x="4228895" y="5905762"/>
                </a:lnTo>
                <a:lnTo>
                  <a:pt x="4228895" y="5905780"/>
                </a:lnTo>
                <a:lnTo>
                  <a:pt x="3936003" y="5905780"/>
                </a:lnTo>
                <a:lnTo>
                  <a:pt x="3936003" y="5905781"/>
                </a:lnTo>
                <a:lnTo>
                  <a:pt x="0" y="5905781"/>
                </a:lnTo>
                <a:lnTo>
                  <a:pt x="2796838" y="20"/>
                </a:lnTo>
                <a:lnTo>
                  <a:pt x="3089730" y="20"/>
                </a:lnTo>
                <a:lnTo>
                  <a:pt x="3089730" y="19"/>
                </a:lnTo>
                <a:lnTo>
                  <a:pt x="3434690" y="19"/>
                </a:lnTo>
                <a:lnTo>
                  <a:pt x="3434690" y="1"/>
                </a:lnTo>
                <a:lnTo>
                  <a:pt x="3727582" y="1"/>
                </a:lnTo>
                <a:close/>
              </a:path>
            </a:pathLst>
          </a:cu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DF0924E5-8F0D-47CB-B59E-155AFCF8C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5806"/>
            <a:ext cx="6769978" cy="5400675"/>
          </a:xfrm>
          <a:custGeom>
            <a:avLst/>
            <a:gdLst>
              <a:gd name="connsiteX0" fmla="*/ 0 w 6769978"/>
              <a:gd name="connsiteY0" fmla="*/ 0 h 5905761"/>
              <a:gd name="connsiteX1" fmla="*/ 6769978 w 6769978"/>
              <a:gd name="connsiteY1" fmla="*/ 0 h 5905761"/>
              <a:gd name="connsiteX2" fmla="*/ 3973138 w 6769978"/>
              <a:gd name="connsiteY2" fmla="*/ 5905761 h 5905761"/>
              <a:gd name="connsiteX3" fmla="*/ 0 w 6769978"/>
              <a:gd name="connsiteY3" fmla="*/ 5905761 h 5905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69978" h="5905761">
                <a:moveTo>
                  <a:pt x="0" y="0"/>
                </a:moveTo>
                <a:lnTo>
                  <a:pt x="6769978" y="0"/>
                </a:lnTo>
                <a:lnTo>
                  <a:pt x="3973138" y="5905761"/>
                </a:lnTo>
                <a:lnTo>
                  <a:pt x="0" y="5905761"/>
                </a:lnTo>
                <a:close/>
              </a:path>
            </a:pathLst>
          </a:cu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0FE0AD-55E6-0CDC-838A-BFEAA743B4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14400"/>
            <a:ext cx="4277264" cy="1097280"/>
          </a:xfrm>
        </p:spPr>
        <p:txBody>
          <a:bodyPr>
            <a:normAutofit/>
          </a:bodyPr>
          <a:lstStyle/>
          <a:p>
            <a:r>
              <a:rPr lang="en-GB">
                <a:solidFill>
                  <a:srgbClr val="FFFFFF"/>
                </a:solidFill>
              </a:rPr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F6941C-E5B7-7698-AD32-9FF1423440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9272" y="1828800"/>
            <a:ext cx="4277264" cy="4114800"/>
          </a:xfrm>
        </p:spPr>
        <p:txBody>
          <a:bodyPr anchor="t">
            <a:normAutofit fontScale="92500"/>
          </a:bodyPr>
          <a:lstStyle/>
          <a:p>
            <a:r>
              <a:rPr lang="en-GB" sz="1800" dirty="0"/>
              <a:t>Standard (RFC4180) data exchange format</a:t>
            </a:r>
          </a:p>
          <a:p>
            <a:r>
              <a:rPr lang="en-GB" sz="1800" dirty="0"/>
              <a:t>Ubiquitous use in a myriad of domains</a:t>
            </a:r>
          </a:p>
          <a:p>
            <a:pPr lvl="1"/>
            <a:r>
              <a:rPr lang="en-GB" sz="1800" dirty="0"/>
              <a:t>Data science applications </a:t>
            </a:r>
          </a:p>
          <a:p>
            <a:pPr lvl="1"/>
            <a:r>
              <a:rPr lang="en-GB" sz="1800" dirty="0"/>
              <a:t>Medical data and embedded</a:t>
            </a:r>
          </a:p>
          <a:p>
            <a:pPr lvl="1"/>
            <a:r>
              <a:rPr lang="en-GB" sz="1800" dirty="0"/>
              <a:t>Payment systems</a:t>
            </a:r>
          </a:p>
          <a:p>
            <a:r>
              <a:rPr lang="en-GB" sz="1800" dirty="0"/>
              <a:t>Many variations and versions are used</a:t>
            </a:r>
          </a:p>
          <a:p>
            <a:r>
              <a:rPr lang="en-GB" sz="1800" dirty="0"/>
              <a:t>VDM standard CSV has limitations</a:t>
            </a:r>
          </a:p>
          <a:p>
            <a:r>
              <a:rPr lang="en-GB" sz="1800" dirty="0"/>
              <a:t>We created an improved CSV library with:</a:t>
            </a:r>
          </a:p>
          <a:p>
            <a:pPr lvl="1"/>
            <a:r>
              <a:rPr lang="en-GB" sz="1800" dirty="0"/>
              <a:t>Data validation formal specification</a:t>
            </a:r>
          </a:p>
          <a:p>
            <a:pPr lvl="1"/>
            <a:r>
              <a:rPr lang="en-GB" sz="1800" dirty="0"/>
              <a:t>Ease-of-use</a:t>
            </a:r>
          </a:p>
          <a:p>
            <a:pPr lvl="1"/>
            <a:r>
              <a:rPr lang="en-GB" sz="1800" dirty="0"/>
              <a:t>High performance</a:t>
            </a:r>
          </a:p>
          <a:p>
            <a:r>
              <a:rPr lang="en-GB" sz="1800" dirty="0"/>
              <a:t>Distributed with the VDM Toolkit [1]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ED1413-9134-BC35-6EDF-6D7611358B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92584" y="6356350"/>
            <a:ext cx="961215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77CB3AFA-5D5A-4BBA-BA0B-E181272DBBEC}" type="slidenum">
              <a:rPr lang="en-GB">
                <a:solidFill>
                  <a:schemeClr val="bg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2</a:t>
            </a:fld>
            <a:endParaRPr lang="en-GB">
              <a:solidFill>
                <a:schemeClr val="bg1">
                  <a:alpha val="80000"/>
                </a:schemeClr>
              </a:solidFill>
            </a:endParaRPr>
          </a:p>
        </p:txBody>
      </p:sp>
      <p:pic>
        <p:nvPicPr>
          <p:cNvPr id="1026" name="Picture 2" descr="Csv - Free files and folders icons">
            <a:extLst>
              <a:ext uri="{FF2B5EF4-FFF2-40B4-BE49-F238E27FC236}">
                <a16:creationId xmlns:a16="http://schemas.microsoft.com/office/drawing/2014/main" id="{A7ECA461-A1CA-E691-3772-1CEE44A56B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8779" y="1471490"/>
            <a:ext cx="3915020" cy="3915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51C3BDDB-F3F3-8434-B195-D29FFE0195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9291" y="30423"/>
            <a:ext cx="1902709" cy="66940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436F5A5-CCC2-0F62-2E83-E7C330CF9E2E}"/>
              </a:ext>
            </a:extLst>
          </p:cNvPr>
          <p:cNvSpPr txBox="1"/>
          <p:nvPr/>
        </p:nvSpPr>
        <p:spPr>
          <a:xfrm>
            <a:off x="323134" y="6353151"/>
            <a:ext cx="67699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262626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[1] </a:t>
            </a:r>
            <a:r>
              <a:rPr lang="en-GB" sz="1600" dirty="0">
                <a:solidFill>
                  <a:srgbClr val="262626"/>
                </a:solidFill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  <a:hlinkClick r:id="rId5"/>
              </a:rPr>
              <a:t>https://github.com/leouk/VDM_Toolkit</a:t>
            </a:r>
            <a:endParaRPr lang="en-GB" sz="1600" dirty="0">
              <a:solidFill>
                <a:srgbClr val="262626"/>
              </a:solidFill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76084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39FF253A-398E-6C41-F961-9326345A0645}"/>
              </a:ext>
            </a:extLst>
          </p:cNvPr>
          <p:cNvGrpSpPr/>
          <p:nvPr/>
        </p:nvGrpSpPr>
        <p:grpSpPr>
          <a:xfrm>
            <a:off x="0" y="365123"/>
            <a:ext cx="7416125" cy="1325564"/>
            <a:chOff x="0" y="-1"/>
            <a:chExt cx="7416125" cy="1690689"/>
          </a:xfrm>
          <a:solidFill>
            <a:srgbClr val="1E1E1E"/>
          </a:solidFill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E1BB685-7B02-7216-9AD4-154771BE8673}"/>
                </a:ext>
              </a:extLst>
            </p:cNvPr>
            <p:cNvSpPr/>
            <p:nvPr userDrawn="1"/>
          </p:nvSpPr>
          <p:spPr>
            <a:xfrm>
              <a:off x="0" y="0"/>
              <a:ext cx="7206199" cy="169068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4F60BCB1-6552-EECE-CD6C-F1561C064462}"/>
                </a:ext>
              </a:extLst>
            </p:cNvPr>
            <p:cNvSpPr/>
            <p:nvPr userDrawn="1"/>
          </p:nvSpPr>
          <p:spPr>
            <a:xfrm flipH="1" flipV="1">
              <a:off x="5950663" y="-1"/>
              <a:ext cx="1465462" cy="1690688"/>
            </a:xfrm>
            <a:prstGeom prst="triangle">
              <a:avLst>
                <a:gd name="adj" fmla="val 1446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19E49A25-1433-DB8E-1F5D-A84FE4B2AC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4153" y="0"/>
            <a:ext cx="6422810" cy="6858000"/>
          </a:xfrm>
          <a:prstGeom prst="parallelogram">
            <a:avLst>
              <a:gd name="adj" fmla="val 16515"/>
            </a:avLst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CAF3449-FF21-A7B2-575E-E68262E4D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VDM standard CSV Library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E8FFE4-E781-3C5D-E833-8B2820D44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95850"/>
          </a:xfrm>
        </p:spPr>
        <p:txBody>
          <a:bodyPr/>
          <a:lstStyle/>
          <a:p>
            <a:endParaRPr lang="en-GB" dirty="0"/>
          </a:p>
          <a:p>
            <a:r>
              <a:rPr lang="en-GB" dirty="0"/>
              <a:t>Slow and error-prone (e.g. low-level IO)</a:t>
            </a:r>
          </a:p>
          <a:p>
            <a:r>
              <a:rPr lang="en-GB" dirty="0"/>
              <a:t>Line-by-line parsing in VDM</a:t>
            </a:r>
          </a:p>
          <a:p>
            <a:r>
              <a:rPr lang="en-GB" dirty="0"/>
              <a:t>Limited support for various CSV formats</a:t>
            </a:r>
          </a:p>
          <a:p>
            <a:r>
              <a:rPr lang="en-GB" dirty="0"/>
              <a:t>Only hard-coded IO native calls available </a:t>
            </a:r>
          </a:p>
          <a:p>
            <a:pPr lvl="1"/>
            <a:r>
              <a:rPr lang="en-GB" dirty="0"/>
              <a:t>Limits CSV performance and formats variety</a:t>
            </a:r>
          </a:p>
          <a:p>
            <a:r>
              <a:rPr lang="en-GB" dirty="0"/>
              <a:t>Imported data is of a wildcard (?) type</a:t>
            </a:r>
          </a:p>
          <a:p>
            <a:pPr lvl="1"/>
            <a:r>
              <a:rPr lang="en-GB" dirty="0"/>
              <a:t>Users have to further introspect meaning</a:t>
            </a:r>
          </a:p>
          <a:p>
            <a:r>
              <a:rPr lang="en-GB" dirty="0"/>
              <a:t>Different from </a:t>
            </a:r>
            <a:r>
              <a:rPr lang="en-GB" dirty="0" err="1">
                <a:latin typeface="Consolas" panose="020B0609020204030204" pitchFamily="49" charset="0"/>
                <a:cs typeface="Consolas" panose="020B0609020204030204" pitchFamily="49" charset="0"/>
              </a:rPr>
              <a:t>CSVReader</a:t>
            </a:r>
            <a:endParaRPr lang="en-GB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GB" dirty="0">
                <a:cs typeface="Consolas" panose="020B0609020204030204" pitchFamily="49" charset="0"/>
              </a:rPr>
              <a:t>CSV as user data not structural information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3D237E-37FD-74EC-B00A-88D5788E0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B3AFA-5D5A-4BBA-BA0B-E181272DBBEC}" type="slidenum">
              <a:rPr lang="en-GB" sz="1400" b="1" smtClean="0">
                <a:solidFill>
                  <a:schemeClr val="bg1"/>
                </a:solidFill>
              </a:rPr>
              <a:t>3</a:t>
            </a:fld>
            <a:endParaRPr lang="en-GB" sz="1400" b="1" dirty="0">
              <a:solidFill>
                <a:schemeClr val="bg1"/>
              </a:solidFill>
            </a:endParaRPr>
          </a:p>
        </p:txBody>
      </p:sp>
      <p:pic>
        <p:nvPicPr>
          <p:cNvPr id="11" name="Picture 10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18FF40D0-4B0C-67B5-324A-3DD66D6BBC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5778" y="41396"/>
            <a:ext cx="1963017" cy="690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7382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8">
            <a:extLst>
              <a:ext uri="{FF2B5EF4-FFF2-40B4-BE49-F238E27FC236}">
                <a16:creationId xmlns:a16="http://schemas.microsoft.com/office/drawing/2014/main" id="{8C3DEBB2-D54E-470C-86B3-631BDDF6CC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" y="845820"/>
            <a:ext cx="6087194" cy="5166360"/>
          </a:xfrm>
          <a:custGeom>
            <a:avLst/>
            <a:gdLst>
              <a:gd name="connsiteX0" fmla="*/ 0 w 6087194"/>
              <a:gd name="connsiteY0" fmla="*/ 0 h 5166360"/>
              <a:gd name="connsiteX1" fmla="*/ 155740 w 6087194"/>
              <a:gd name="connsiteY1" fmla="*/ 0 h 5166360"/>
              <a:gd name="connsiteX2" fmla="*/ 5867656 w 6087194"/>
              <a:gd name="connsiteY2" fmla="*/ 0 h 5166360"/>
              <a:gd name="connsiteX3" fmla="*/ 6087194 w 6087194"/>
              <a:gd name="connsiteY3" fmla="*/ 0 h 5166360"/>
              <a:gd name="connsiteX4" fmla="*/ 3693315 w 6087194"/>
              <a:gd name="connsiteY4" fmla="*/ 5166360 h 5166360"/>
              <a:gd name="connsiteX5" fmla="*/ 3473777 w 6087194"/>
              <a:gd name="connsiteY5" fmla="*/ 5166360 h 5166360"/>
              <a:gd name="connsiteX6" fmla="*/ 155740 w 6087194"/>
              <a:gd name="connsiteY6" fmla="*/ 5166360 h 5166360"/>
              <a:gd name="connsiteX7" fmla="*/ 0 w 6087194"/>
              <a:gd name="connsiteY7" fmla="*/ 5166360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87194" h="5166360">
                <a:moveTo>
                  <a:pt x="0" y="0"/>
                </a:moveTo>
                <a:lnTo>
                  <a:pt x="155740" y="0"/>
                </a:lnTo>
                <a:lnTo>
                  <a:pt x="5867656" y="0"/>
                </a:lnTo>
                <a:lnTo>
                  <a:pt x="6087194" y="0"/>
                </a:lnTo>
                <a:lnTo>
                  <a:pt x="3693315" y="5166360"/>
                </a:lnTo>
                <a:lnTo>
                  <a:pt x="3473777" y="5166360"/>
                </a:lnTo>
                <a:lnTo>
                  <a:pt x="155740" y="5166360"/>
                </a:lnTo>
                <a:lnTo>
                  <a:pt x="0" y="5166360"/>
                </a:lnTo>
                <a:close/>
              </a:path>
            </a:pathLst>
          </a:cu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Freeform: Shape 10">
            <a:extLst>
              <a:ext uri="{FF2B5EF4-FFF2-40B4-BE49-F238E27FC236}">
                <a16:creationId xmlns:a16="http://schemas.microsoft.com/office/drawing/2014/main" id="{847C7588-8C18-44D9-8469-ABB9865FE1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3726915" y="844868"/>
            <a:ext cx="8465085" cy="5167312"/>
          </a:xfrm>
          <a:custGeom>
            <a:avLst/>
            <a:gdLst>
              <a:gd name="connsiteX0" fmla="*/ 0 w 8465085"/>
              <a:gd name="connsiteY0" fmla="*/ 952 h 5167312"/>
              <a:gd name="connsiteX1" fmla="*/ 1898594 w 8465085"/>
              <a:gd name="connsiteY1" fmla="*/ 952 h 5167312"/>
              <a:gd name="connsiteX2" fmla="*/ 1898594 w 8465085"/>
              <a:gd name="connsiteY2" fmla="*/ 0 h 5167312"/>
              <a:gd name="connsiteX3" fmla="*/ 0 w 8465085"/>
              <a:gd name="connsiteY3" fmla="*/ 0 h 5167312"/>
              <a:gd name="connsiteX4" fmla="*/ 221324 w 8465085"/>
              <a:gd name="connsiteY4" fmla="*/ 5167312 h 5167312"/>
              <a:gd name="connsiteX5" fmla="*/ 7243482 w 8465085"/>
              <a:gd name="connsiteY5" fmla="*/ 5167312 h 5167312"/>
              <a:gd name="connsiteX6" fmla="*/ 8465085 w 8465085"/>
              <a:gd name="connsiteY6" fmla="*/ 5167312 h 5167312"/>
              <a:gd name="connsiteX7" fmla="*/ 8465085 w 8465085"/>
              <a:gd name="connsiteY7" fmla="*/ 0 h 5167312"/>
              <a:gd name="connsiteX8" fmla="*/ 7243482 w 8465085"/>
              <a:gd name="connsiteY8" fmla="*/ 0 h 5167312"/>
              <a:gd name="connsiteX9" fmla="*/ 2610976 w 8465085"/>
              <a:gd name="connsiteY9" fmla="*/ 0 h 5167312"/>
              <a:gd name="connsiteX10" fmla="*/ 2610976 w 8465085"/>
              <a:gd name="connsiteY10" fmla="*/ 952 h 5167312"/>
              <a:gd name="connsiteX11" fmla="*/ 2615203 w 8465085"/>
              <a:gd name="connsiteY11" fmla="*/ 952 h 5167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465085" h="5167312">
                <a:moveTo>
                  <a:pt x="0" y="952"/>
                </a:moveTo>
                <a:lnTo>
                  <a:pt x="1898594" y="952"/>
                </a:lnTo>
                <a:lnTo>
                  <a:pt x="1898594" y="0"/>
                </a:lnTo>
                <a:lnTo>
                  <a:pt x="0" y="0"/>
                </a:lnTo>
                <a:close/>
                <a:moveTo>
                  <a:pt x="221324" y="5167312"/>
                </a:moveTo>
                <a:lnTo>
                  <a:pt x="7243482" y="5167312"/>
                </a:lnTo>
                <a:lnTo>
                  <a:pt x="8465085" y="5167312"/>
                </a:lnTo>
                <a:lnTo>
                  <a:pt x="8465085" y="0"/>
                </a:lnTo>
                <a:lnTo>
                  <a:pt x="7243482" y="0"/>
                </a:lnTo>
                <a:lnTo>
                  <a:pt x="2610976" y="0"/>
                </a:lnTo>
                <a:lnTo>
                  <a:pt x="2610976" y="952"/>
                </a:lnTo>
                <a:lnTo>
                  <a:pt x="2615203" y="952"/>
                </a:lnTo>
                <a:close/>
              </a:path>
            </a:pathLst>
          </a:cu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CF106D-54BF-1DD5-37E9-67BC4A6F4D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841614"/>
            <a:ext cx="3409508" cy="3173819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Design Principles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CA5AA4-7FE3-441A-35BC-64F472AEFC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77CB3AFA-5D5A-4BBA-BA0B-E181272DBBEC}" type="slidenum">
              <a:rPr lang="en-GB" smtClean="0"/>
              <a:pPr>
                <a:spcAft>
                  <a:spcPts val="600"/>
                </a:spcAft>
              </a:pPr>
              <a:t>4</a:t>
            </a:fld>
            <a:endParaRPr lang="en-GB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070D416-1F60-B748-6E0C-CC4C6429F9B6}"/>
              </a:ext>
            </a:extLst>
          </p:cNvPr>
          <p:cNvSpPr txBox="1">
            <a:spLocks/>
          </p:cNvSpPr>
          <p:nvPr/>
        </p:nvSpPr>
        <p:spPr>
          <a:xfrm>
            <a:off x="7109528" y="1368402"/>
            <a:ext cx="58714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6000" b="1" dirty="0">
                <a:solidFill>
                  <a:srgbClr val="3E69AB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S</a:t>
            </a:r>
            <a:endParaRPr lang="en-GB" sz="6000" dirty="0">
              <a:solidFill>
                <a:srgbClr val="3E69AB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6000" b="1" dirty="0">
                <a:solidFill>
                  <a:srgbClr val="BC88C4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A </a:t>
            </a:r>
            <a:endParaRPr lang="en-GB" sz="6000" dirty="0">
              <a:solidFill>
                <a:srgbClr val="BC88C4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6000" b="1" dirty="0">
                <a:solidFill>
                  <a:srgbClr val="5E7744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F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6000" b="1" dirty="0">
                <a:solidFill>
                  <a:srgbClr val="C79370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E</a:t>
            </a:r>
            <a:endParaRPr lang="en-GB" sz="6000" dirty="0">
              <a:solidFill>
                <a:srgbClr val="C7937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F80CD4-3CAD-9149-8160-B0C10D971FB2}"/>
              </a:ext>
            </a:extLst>
          </p:cNvPr>
          <p:cNvSpPr txBox="1"/>
          <p:nvPr/>
        </p:nvSpPr>
        <p:spPr>
          <a:xfrm>
            <a:off x="7614561" y="2292463"/>
            <a:ext cx="25373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400" dirty="0" err="1">
                <a:solidFill>
                  <a:schemeClr val="bg1"/>
                </a:solidFill>
              </a:rPr>
              <a:t>ccurate</a:t>
            </a:r>
            <a:endParaRPr lang="en-GB" sz="48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2C6689-EFF6-9463-B77E-AC2528F940F0}"/>
              </a:ext>
            </a:extLst>
          </p:cNvPr>
          <p:cNvSpPr txBox="1"/>
          <p:nvPr/>
        </p:nvSpPr>
        <p:spPr>
          <a:xfrm>
            <a:off x="7614564" y="1379949"/>
            <a:ext cx="25373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400" dirty="0" err="1">
                <a:solidFill>
                  <a:schemeClr val="bg1"/>
                </a:solidFill>
              </a:rPr>
              <a:t>imple</a:t>
            </a:r>
            <a:endParaRPr lang="en-GB" sz="48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205BE5A-3183-C58B-AFFB-47208953E702}"/>
              </a:ext>
            </a:extLst>
          </p:cNvPr>
          <p:cNvSpPr txBox="1"/>
          <p:nvPr/>
        </p:nvSpPr>
        <p:spPr>
          <a:xfrm>
            <a:off x="7614560" y="3292087"/>
            <a:ext cx="25373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400" dirty="0" err="1">
                <a:solidFill>
                  <a:schemeClr val="bg1"/>
                </a:solidFill>
              </a:rPr>
              <a:t>ast</a:t>
            </a:r>
            <a:endParaRPr lang="en-GB" sz="480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F711077-7A08-D364-59E1-89EDB2CB1EBE}"/>
              </a:ext>
            </a:extLst>
          </p:cNvPr>
          <p:cNvSpPr txBox="1"/>
          <p:nvPr/>
        </p:nvSpPr>
        <p:spPr>
          <a:xfrm>
            <a:off x="7593619" y="4215417"/>
            <a:ext cx="25373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400" dirty="0" err="1">
                <a:solidFill>
                  <a:schemeClr val="bg1"/>
                </a:solidFill>
              </a:rPr>
              <a:t>ffective</a:t>
            </a:r>
            <a:endParaRPr lang="en-GB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9331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  <p:bldP spid="10" grpId="0"/>
      <p:bldP spid="11" grpId="0"/>
      <p:bldP spid="12" grpId="0"/>
      <p:bldP spid="1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E30BD-4671-DF78-4000-1A0A51CAE1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3E69AB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S</a:t>
            </a:r>
            <a:r>
              <a:rPr lang="en-GB" dirty="0"/>
              <a:t>imple: Ease of Use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5BC85B-3FFE-9795-B5F6-3BE973E77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64970"/>
            <a:ext cx="4629176" cy="385138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en-GB" dirty="0"/>
          </a:p>
          <a:p>
            <a:r>
              <a:rPr lang="en-GB" sz="2400" dirty="0"/>
              <a:t>Accessible entry points that abstract from IO native calls</a:t>
            </a:r>
          </a:p>
          <a:p>
            <a:pPr marL="914400" lvl="1" indent="-457200">
              <a:buFont typeface="+mj-lt"/>
              <a:buAutoNum type="arabicParenR"/>
            </a:pPr>
            <a:r>
              <a:rPr lang="en-GB" sz="2000" dirty="0"/>
              <a:t>Out-of-the-box setup </a:t>
            </a:r>
          </a:p>
          <a:p>
            <a:pPr marL="914400" lvl="1" indent="-457200">
              <a:buFont typeface="+mj-lt"/>
              <a:buAutoNum type="arabicParenR"/>
            </a:pPr>
            <a:r>
              <a:rPr lang="en-GB" sz="2000" dirty="0"/>
              <a:t>Configurable (e.g. CSV settings)</a:t>
            </a:r>
          </a:p>
          <a:p>
            <a:r>
              <a:rPr lang="en-GB" sz="2400" dirty="0"/>
              <a:t>Allows direct native calls for better extensibility and        control (3)</a:t>
            </a:r>
          </a:p>
          <a:p>
            <a:r>
              <a:rPr lang="en-GB" sz="2400" dirty="0"/>
              <a:t>Data validation can be </a:t>
            </a:r>
          </a:p>
          <a:p>
            <a:pPr marL="0" indent="0">
              <a:buNone/>
            </a:pPr>
            <a:r>
              <a:rPr lang="en-GB" sz="2400" dirty="0"/>
              <a:t>    formally specified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AF038A-C9A8-4A8E-C1F8-6F920DBDB7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B3AFA-5D5A-4BBA-BA0B-E181272DBBEC}" type="slidenum">
              <a:rPr lang="en-GB" smtClean="0"/>
              <a:t>5</a:t>
            </a:fld>
            <a:endParaRPr lang="en-GB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B810463-9916-C9E5-800F-4B4AE048805B}"/>
              </a:ext>
            </a:extLst>
          </p:cNvPr>
          <p:cNvGrpSpPr/>
          <p:nvPr/>
        </p:nvGrpSpPr>
        <p:grpSpPr>
          <a:xfrm>
            <a:off x="4453205" y="2621188"/>
            <a:ext cx="7832756" cy="2996334"/>
            <a:chOff x="4453205" y="3157452"/>
            <a:chExt cx="7832756" cy="299633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C902619-0073-67AE-649E-CB5EA92AD921}"/>
                </a:ext>
              </a:extLst>
            </p:cNvPr>
            <p:cNvGrpSpPr/>
            <p:nvPr/>
          </p:nvGrpSpPr>
          <p:grpSpPr>
            <a:xfrm>
              <a:off x="4453205" y="3157452"/>
              <a:ext cx="7832756" cy="2993185"/>
              <a:chOff x="5195730" y="3157452"/>
              <a:chExt cx="7832756" cy="2993185"/>
            </a:xfrm>
          </p:grpSpPr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036033BA-8CBF-E691-D207-2A5B637AE3C4}"/>
                  </a:ext>
                </a:extLst>
              </p:cNvPr>
              <p:cNvGrpSpPr/>
              <p:nvPr/>
            </p:nvGrpSpPr>
            <p:grpSpPr>
              <a:xfrm>
                <a:off x="5195730" y="3157452"/>
                <a:ext cx="7747171" cy="2993185"/>
                <a:chOff x="5195730" y="3157452"/>
                <a:chExt cx="7747171" cy="2993185"/>
              </a:xfrm>
            </p:grpSpPr>
            <p:grpSp>
              <p:nvGrpSpPr>
                <p:cNvPr id="11" name="Group 10">
                  <a:extLst>
                    <a:ext uri="{FF2B5EF4-FFF2-40B4-BE49-F238E27FC236}">
                      <a16:creationId xmlns:a16="http://schemas.microsoft.com/office/drawing/2014/main" id="{421D3C05-F4D0-95FC-226C-7F446BAAEF2E}"/>
                    </a:ext>
                  </a:extLst>
                </p:cNvPr>
                <p:cNvGrpSpPr/>
                <p:nvPr/>
              </p:nvGrpSpPr>
              <p:grpSpPr>
                <a:xfrm>
                  <a:off x="5195730" y="3157452"/>
                  <a:ext cx="7747171" cy="2993185"/>
                  <a:chOff x="4765780" y="3163507"/>
                  <a:chExt cx="7747171" cy="2993185"/>
                </a:xfrm>
              </p:grpSpPr>
              <p:sp>
                <p:nvSpPr>
                  <p:cNvPr id="10" name="Isosceles Triangle 9">
                    <a:extLst>
                      <a:ext uri="{FF2B5EF4-FFF2-40B4-BE49-F238E27FC236}">
                        <a16:creationId xmlns:a16="http://schemas.microsoft.com/office/drawing/2014/main" id="{97993153-AD78-395E-9D92-419244D8A694}"/>
                      </a:ext>
                    </a:extLst>
                  </p:cNvPr>
                  <p:cNvSpPr/>
                  <p:nvPr/>
                </p:nvSpPr>
                <p:spPr>
                  <a:xfrm>
                    <a:off x="4765780" y="3169561"/>
                    <a:ext cx="1329062" cy="2987131"/>
                  </a:xfrm>
                  <a:prstGeom prst="triangle">
                    <a:avLst>
                      <a:gd name="adj" fmla="val 100000"/>
                    </a:avLst>
                  </a:prstGeom>
                  <a:solidFill>
                    <a:srgbClr val="1E1E1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sp>
                <p:nvSpPr>
                  <p:cNvPr id="9" name="Rectangle 8">
                    <a:extLst>
                      <a:ext uri="{FF2B5EF4-FFF2-40B4-BE49-F238E27FC236}">
                        <a16:creationId xmlns:a16="http://schemas.microsoft.com/office/drawing/2014/main" id="{DC349A79-FBBC-44CC-5914-38105F00A1D9}"/>
                      </a:ext>
                    </a:extLst>
                  </p:cNvPr>
                  <p:cNvSpPr/>
                  <p:nvPr/>
                </p:nvSpPr>
                <p:spPr>
                  <a:xfrm>
                    <a:off x="6294675" y="3169562"/>
                    <a:ext cx="6218276" cy="2987125"/>
                  </a:xfrm>
                  <a:prstGeom prst="rect">
                    <a:avLst/>
                  </a:prstGeom>
                  <a:solidFill>
                    <a:srgbClr val="1E1E1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  <p:pic>
                <p:nvPicPr>
                  <p:cNvPr id="8" name="Picture 7">
                    <a:extLst>
                      <a:ext uri="{FF2B5EF4-FFF2-40B4-BE49-F238E27FC236}">
                        <a16:creationId xmlns:a16="http://schemas.microsoft.com/office/drawing/2014/main" id="{A3B2DED8-F887-D5CF-7829-6F201E3E4AD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"/>
                  <a:srcRect t="44693" r="14789" b="36505"/>
                  <a:stretch/>
                </p:blipFill>
                <p:spPr>
                  <a:xfrm>
                    <a:off x="6094842" y="3163507"/>
                    <a:ext cx="6379166" cy="1148487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7E73FE42-66DD-CEC8-1DA9-CEC90757C0BC}"/>
                    </a:ext>
                  </a:extLst>
                </p:cNvPr>
                <p:cNvSpPr txBox="1"/>
                <p:nvPr/>
              </p:nvSpPr>
              <p:spPr>
                <a:xfrm>
                  <a:off x="6281673" y="3600156"/>
                  <a:ext cx="13724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dirty="0">
                      <a:solidFill>
                        <a:schemeClr val="bg1"/>
                      </a:solidFill>
                      <a:latin typeface="Cascadia Mono" panose="020B0609020000020004" pitchFamily="49" charset="0"/>
                      <a:ea typeface="Cascadia Mono" panose="020B0609020000020004" pitchFamily="49" charset="0"/>
                      <a:cs typeface="Cascadia Mono" panose="020B0609020000020004" pitchFamily="49" charset="0"/>
                    </a:rPr>
                    <a:t>1</a:t>
                  </a:r>
                </a:p>
              </p:txBody>
            </p:sp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CB046C74-7956-5086-764B-1AA9FF27769E}"/>
                    </a:ext>
                  </a:extLst>
                </p:cNvPr>
                <p:cNvSpPr txBox="1"/>
                <p:nvPr/>
              </p:nvSpPr>
              <p:spPr>
                <a:xfrm>
                  <a:off x="5831024" y="4541276"/>
                  <a:ext cx="137245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dirty="0">
                      <a:solidFill>
                        <a:schemeClr val="bg1"/>
                      </a:solidFill>
                      <a:latin typeface="Cascadia Mono" panose="020B0609020000020004" pitchFamily="49" charset="0"/>
                      <a:ea typeface="Cascadia Mono" panose="020B0609020000020004" pitchFamily="49" charset="0"/>
                      <a:cs typeface="Cascadia Mono" panose="020B0609020000020004" pitchFamily="49" charset="0"/>
                    </a:rPr>
                    <a:t>2</a:t>
                  </a:r>
                </a:p>
              </p:txBody>
            </p:sp>
            <p:pic>
              <p:nvPicPr>
                <p:cNvPr id="20" name="Picture 19">
                  <a:extLst>
                    <a:ext uri="{FF2B5EF4-FFF2-40B4-BE49-F238E27FC236}">
                      <a16:creationId xmlns:a16="http://schemas.microsoft.com/office/drawing/2014/main" id="{6C71FD06-8CA2-9BB7-3658-D498B431A43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t="-1088" r="8422" b="80934"/>
                <a:stretch/>
              </p:blipFill>
              <p:spPr>
                <a:xfrm>
                  <a:off x="6150783" y="4024750"/>
                  <a:ext cx="6396279" cy="1148488"/>
                </a:xfrm>
                <a:prstGeom prst="rect">
                  <a:avLst/>
                </a:prstGeom>
              </p:spPr>
            </p:pic>
          </p:grp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521702AA-6F9A-AC92-B7FC-9668A44EF0E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98347" y="4278867"/>
                <a:ext cx="7330139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5151DE13-E6C3-0870-5559-050CEA33494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65569" y="5179138"/>
              <a:ext cx="6064475" cy="974648"/>
            </a:xfrm>
            <a:prstGeom prst="rect">
              <a:avLst/>
            </a:prstGeom>
          </p:spPr>
        </p:pic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6364274-46BA-7253-300D-34B56627CD1F}"/>
                </a:ext>
              </a:extLst>
            </p:cNvPr>
            <p:cNvCxnSpPr>
              <a:cxnSpLocks/>
            </p:cNvCxnSpPr>
            <p:nvPr/>
          </p:nvCxnSpPr>
          <p:spPr>
            <a:xfrm>
              <a:off x="4867597" y="5160034"/>
              <a:ext cx="7330139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B838E89-F4D6-0A0F-0158-DC12789E464A}"/>
                </a:ext>
              </a:extLst>
            </p:cNvPr>
            <p:cNvSpPr txBox="1"/>
            <p:nvPr/>
          </p:nvSpPr>
          <p:spPr>
            <a:xfrm>
              <a:off x="4699644" y="5470543"/>
              <a:ext cx="1372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chemeClr val="bg1"/>
                  </a:solidFill>
                  <a:latin typeface="Cascadia Mono" panose="020B0609020000020004" pitchFamily="49" charset="0"/>
                  <a:ea typeface="Cascadia Mono" panose="020B0609020000020004" pitchFamily="49" charset="0"/>
                  <a:cs typeface="Cascadia Mono" panose="020B0609020000020004" pitchFamily="49" charset="0"/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724694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rallelogram 7">
            <a:extLst>
              <a:ext uri="{FF2B5EF4-FFF2-40B4-BE49-F238E27FC236}">
                <a16:creationId xmlns:a16="http://schemas.microsoft.com/office/drawing/2014/main" id="{CDFB25AC-E17E-8DE5-B636-92EB7A9DBE72}"/>
              </a:ext>
            </a:extLst>
          </p:cNvPr>
          <p:cNvSpPr/>
          <p:nvPr/>
        </p:nvSpPr>
        <p:spPr>
          <a:xfrm flipH="1">
            <a:off x="1751797" y="5096898"/>
            <a:ext cx="9423132" cy="1517031"/>
          </a:xfrm>
          <a:prstGeom prst="parallelogram">
            <a:avLst>
              <a:gd name="adj" fmla="val 54167"/>
            </a:avLst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tx1"/>
                </a:solidFill>
              </a:ln>
              <a:solidFill>
                <a:srgbClr val="262626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AF3449-FF21-A7B2-575E-E68262E4D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3E69AB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S</a:t>
            </a:r>
            <a:r>
              <a:rPr lang="en-GB" dirty="0"/>
              <a:t>imple: Configurable Setup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F612B8-DA81-4311-F16B-7D861DFC15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B3AFA-5D5A-4BBA-BA0B-E181272DBBEC}" type="slidenum">
              <a:rPr lang="en-GB" smtClean="0"/>
              <a:t>6</a:t>
            </a:fld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BFC67BF-F039-1F98-99B4-1F7796D59C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3256514"/>
          </a:xfrm>
        </p:spPr>
        <p:txBody>
          <a:bodyPr>
            <a:normAutofit/>
          </a:bodyPr>
          <a:lstStyle/>
          <a:p>
            <a:r>
              <a:rPr lang="en-GB" dirty="0"/>
              <a:t>CSV entries strong typing defined through semantic headers as:</a:t>
            </a:r>
          </a:p>
          <a:p>
            <a:pPr lvl="1"/>
            <a:r>
              <a:rPr lang="en-GB" dirty="0"/>
              <a:t>Column Name </a:t>
            </a:r>
          </a:p>
          <a:p>
            <a:pPr lvl="1"/>
            <a:r>
              <a:rPr lang="en-GB" dirty="0"/>
              <a:t>Datatype </a:t>
            </a:r>
          </a:p>
          <a:p>
            <a:pPr lvl="1"/>
            <a:r>
              <a:rPr lang="en-GB" dirty="0"/>
              <a:t>Default Value</a:t>
            </a:r>
          </a:p>
          <a:p>
            <a:pPr lvl="1"/>
            <a:r>
              <a:rPr lang="en-GB" dirty="0"/>
              <a:t>Cell invariant </a:t>
            </a:r>
          </a:p>
          <a:p>
            <a:pPr lvl="1"/>
            <a:r>
              <a:rPr lang="en-GB" dirty="0"/>
              <a:t>Column Invariant</a:t>
            </a:r>
          </a:p>
          <a:p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A1E340-1B32-756F-0D73-925E90D9EB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3846" y="5132797"/>
            <a:ext cx="7157287" cy="1443600"/>
          </a:xfrm>
          <a:prstGeom prst="rect">
            <a:avLst/>
          </a:prstGeom>
        </p:spPr>
      </p:pic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0154313B-E9C5-C08C-0881-4664187B3589}"/>
              </a:ext>
            </a:extLst>
          </p:cNvPr>
          <p:cNvSpPr txBox="1">
            <a:spLocks/>
          </p:cNvSpPr>
          <p:nvPr/>
        </p:nvSpPr>
        <p:spPr>
          <a:xfrm>
            <a:off x="6149312" y="1892860"/>
            <a:ext cx="5159943" cy="22353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CSV settings define expected file properties as:</a:t>
            </a:r>
          </a:p>
          <a:p>
            <a:pPr lvl="1"/>
            <a:r>
              <a:rPr lang="en-GB" dirty="0"/>
              <a:t>Presence of blank lines</a:t>
            </a:r>
          </a:p>
          <a:p>
            <a:pPr lvl="1"/>
            <a:r>
              <a:rPr lang="en-GB" dirty="0"/>
              <a:t>Existence of a header row</a:t>
            </a:r>
          </a:p>
          <a:p>
            <a:pPr lvl="1"/>
            <a:r>
              <a:rPr lang="en-GB" dirty="0"/>
              <a:t>Comment string</a:t>
            </a:r>
          </a:p>
        </p:txBody>
      </p:sp>
    </p:spTree>
    <p:extLst>
      <p:ext uri="{BB962C8B-B14F-4D97-AF65-F5344CB8AC3E}">
        <p14:creationId xmlns:p14="http://schemas.microsoft.com/office/powerpoint/2010/main" val="10082942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arallelogram 4">
            <a:extLst>
              <a:ext uri="{FF2B5EF4-FFF2-40B4-BE49-F238E27FC236}">
                <a16:creationId xmlns:a16="http://schemas.microsoft.com/office/drawing/2014/main" id="{B0C944CD-5337-0C83-51F6-A9FE645DA130}"/>
              </a:ext>
            </a:extLst>
          </p:cNvPr>
          <p:cNvSpPr/>
          <p:nvPr/>
        </p:nvSpPr>
        <p:spPr>
          <a:xfrm flipH="1" flipV="1">
            <a:off x="6884153" y="2"/>
            <a:ext cx="7733043" cy="6857998"/>
          </a:xfrm>
          <a:prstGeom prst="parallelogram">
            <a:avLst>
              <a:gd name="adj" fmla="val 15525"/>
            </a:avLst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9FF253A-398E-6C41-F961-9326345A0645}"/>
              </a:ext>
            </a:extLst>
          </p:cNvPr>
          <p:cNvGrpSpPr/>
          <p:nvPr/>
        </p:nvGrpSpPr>
        <p:grpSpPr>
          <a:xfrm>
            <a:off x="0" y="365123"/>
            <a:ext cx="7416125" cy="1325564"/>
            <a:chOff x="0" y="-1"/>
            <a:chExt cx="7416125" cy="1690689"/>
          </a:xfrm>
          <a:solidFill>
            <a:srgbClr val="1E1E1E"/>
          </a:solidFill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E1BB685-7B02-7216-9AD4-154771BE8673}"/>
                </a:ext>
              </a:extLst>
            </p:cNvPr>
            <p:cNvSpPr/>
            <p:nvPr userDrawn="1"/>
          </p:nvSpPr>
          <p:spPr>
            <a:xfrm>
              <a:off x="0" y="0"/>
              <a:ext cx="7206199" cy="169068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4F60BCB1-6552-EECE-CD6C-F1561C064462}"/>
                </a:ext>
              </a:extLst>
            </p:cNvPr>
            <p:cNvSpPr/>
            <p:nvPr userDrawn="1"/>
          </p:nvSpPr>
          <p:spPr>
            <a:xfrm flipH="1" flipV="1">
              <a:off x="5950663" y="-1"/>
              <a:ext cx="1465462" cy="1690688"/>
            </a:xfrm>
            <a:prstGeom prst="triangle">
              <a:avLst>
                <a:gd name="adj" fmla="val 1446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CAF3449-FF21-A7B2-575E-E68262E4D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3E69AB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S</a:t>
            </a:r>
            <a:r>
              <a:rPr lang="en-GB" dirty="0">
                <a:solidFill>
                  <a:schemeClr val="bg1"/>
                </a:solidFill>
              </a:rPr>
              <a:t>imple: Reporting</a:t>
            </a:r>
            <a:r>
              <a:rPr lang="en-GB" dirty="0"/>
              <a:t> 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E8FFE4-E781-3C5D-E833-8B2820D44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367999" cy="4351338"/>
          </a:xfrm>
        </p:spPr>
        <p:txBody>
          <a:bodyPr/>
          <a:lstStyle/>
          <a:p>
            <a:endParaRPr lang="en-GB" dirty="0"/>
          </a:p>
          <a:p>
            <a:r>
              <a:rPr lang="en-GB" dirty="0"/>
              <a:t>Simple and descriptive reporting</a:t>
            </a:r>
          </a:p>
          <a:p>
            <a:pPr lvl="1"/>
            <a:r>
              <a:rPr lang="en-GB" dirty="0"/>
              <a:t>Short rows (i.e. not enough columns)</a:t>
            </a:r>
          </a:p>
          <a:p>
            <a:pPr lvl="1"/>
            <a:r>
              <a:rPr lang="en-GB" dirty="0"/>
              <a:t>Declared type violations (e.g. string for </a:t>
            </a:r>
            <a:r>
              <a:rPr lang="en-GB" dirty="0" err="1"/>
              <a:t>nat</a:t>
            </a:r>
            <a:r>
              <a:rPr lang="en-GB" dirty="0"/>
              <a:t>)</a:t>
            </a:r>
          </a:p>
          <a:p>
            <a:pPr lvl="1"/>
            <a:r>
              <a:rPr lang="en-GB" dirty="0"/>
              <a:t>User defined invariant violations</a:t>
            </a:r>
          </a:p>
          <a:p>
            <a:r>
              <a:rPr lang="en-GB" dirty="0"/>
              <a:t>Provides cell locations for correction</a:t>
            </a:r>
          </a:p>
          <a:p>
            <a:r>
              <a:rPr lang="en-GB" dirty="0"/>
              <a:t>Striving to have a strongly-typed CSV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3D237E-37FD-74EC-B00A-88D5788E0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B3AFA-5D5A-4BBA-BA0B-E181272DBBEC}" type="slidenum">
              <a:rPr lang="en-GB" b="1" smtClean="0">
                <a:solidFill>
                  <a:schemeClr val="bg1"/>
                </a:solidFill>
              </a:rPr>
              <a:t>7</a:t>
            </a:fld>
            <a:endParaRPr lang="en-GB" b="1" dirty="0">
              <a:solidFill>
                <a:schemeClr val="bg1"/>
              </a:solidFill>
            </a:endParaRPr>
          </a:p>
        </p:txBody>
      </p:sp>
      <p:pic>
        <p:nvPicPr>
          <p:cNvPr id="11" name="Picture 10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18FF40D0-4B0C-67B5-324A-3DD66D6BBC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5778" y="41396"/>
            <a:ext cx="1963017" cy="6901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4F52DE5-C343-FB19-0CA6-F0A57BF6EB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25"/>
          <a:stretch/>
        </p:blipFill>
        <p:spPr>
          <a:xfrm>
            <a:off x="6994728" y="1064502"/>
            <a:ext cx="7640530" cy="5287488"/>
          </a:xfrm>
          <a:prstGeom prst="parallelogram">
            <a:avLst>
              <a:gd name="adj" fmla="val 15494"/>
            </a:avLst>
          </a:prstGeom>
        </p:spPr>
      </p:pic>
    </p:spTree>
    <p:extLst>
      <p:ext uri="{BB962C8B-B14F-4D97-AF65-F5344CB8AC3E}">
        <p14:creationId xmlns:p14="http://schemas.microsoft.com/office/powerpoint/2010/main" val="11296054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arallelogram 24">
            <a:extLst>
              <a:ext uri="{FF2B5EF4-FFF2-40B4-BE49-F238E27FC236}">
                <a16:creationId xmlns:a16="http://schemas.microsoft.com/office/drawing/2014/main" id="{6FD63336-E4D3-EC19-554F-F86108B0D660}"/>
              </a:ext>
            </a:extLst>
          </p:cNvPr>
          <p:cNvSpPr/>
          <p:nvPr/>
        </p:nvSpPr>
        <p:spPr>
          <a:xfrm flipH="1">
            <a:off x="5341064" y="3260600"/>
            <a:ext cx="5764959" cy="726676"/>
          </a:xfrm>
          <a:prstGeom prst="parallelogram">
            <a:avLst>
              <a:gd name="adj" fmla="val 54167"/>
            </a:avLst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tx1"/>
                </a:solidFill>
              </a:ln>
              <a:solidFill>
                <a:srgbClr val="262626"/>
              </a:solidFill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F579B9B1-EAF6-0734-E600-AA41D6EC4A4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695"/>
          <a:stretch/>
        </p:blipFill>
        <p:spPr>
          <a:xfrm>
            <a:off x="5775047" y="3503595"/>
            <a:ext cx="5034248" cy="2831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BCF106D-54BF-1DD5-37E9-67BC4A6F4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BC88C4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A</a:t>
            </a:r>
            <a:r>
              <a:rPr lang="en-GB" dirty="0"/>
              <a:t>ccurate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2901FC-F47E-2068-6129-DE4F694F8D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640119" cy="4667250"/>
          </a:xfrm>
        </p:spPr>
        <p:txBody>
          <a:bodyPr>
            <a:normAutofit fontScale="77500" lnSpcReduction="20000"/>
          </a:bodyPr>
          <a:lstStyle/>
          <a:p>
            <a:endParaRPr lang="en-GB" dirty="0"/>
          </a:p>
          <a:p>
            <a:r>
              <a:rPr lang="en-GB" dirty="0"/>
              <a:t>Checks on imported data</a:t>
            </a:r>
          </a:p>
          <a:p>
            <a:pPr lvl="1"/>
            <a:r>
              <a:rPr lang="en-GB" dirty="0"/>
              <a:t>Short rows</a:t>
            </a:r>
          </a:p>
          <a:p>
            <a:pPr lvl="1"/>
            <a:r>
              <a:rPr lang="en-GB" dirty="0"/>
              <a:t>Declared header type validation</a:t>
            </a:r>
          </a:p>
          <a:p>
            <a:pPr lvl="1"/>
            <a:endParaRPr lang="en-GB" dirty="0"/>
          </a:p>
          <a:p>
            <a:r>
              <a:rPr lang="en-GB" dirty="0"/>
              <a:t>User defined invariants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dirty="0"/>
              <a:t>Cell invariants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dirty="0"/>
              <a:t>Column invariants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dirty="0"/>
              <a:t>Row invariants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dirty="0"/>
              <a:t>File Invariants</a:t>
            </a:r>
          </a:p>
          <a:p>
            <a:pPr marL="914400" lvl="1" indent="-457200">
              <a:buFont typeface="+mj-lt"/>
              <a:buAutoNum type="arabicPeriod"/>
            </a:pPr>
            <a:endParaRPr lang="en-GB" dirty="0"/>
          </a:p>
          <a:p>
            <a:r>
              <a:rPr lang="en-GB" dirty="0"/>
              <a:t>Lambda abstractions capture invariants as record fields</a:t>
            </a:r>
          </a:p>
          <a:p>
            <a:endParaRPr lang="en-GB" dirty="0"/>
          </a:p>
          <a:p>
            <a:r>
              <a:rPr lang="en-GB" dirty="0"/>
              <a:t>Invariants return a </a:t>
            </a:r>
            <a:r>
              <a:rPr lang="en-GB" b="1" dirty="0"/>
              <a:t>Reason</a:t>
            </a:r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9923DA-96D6-1DFE-4E22-89ABFEC26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B3AFA-5D5A-4BBA-BA0B-E181272DBBEC}" type="slidenum">
              <a:rPr lang="en-GB" smtClean="0"/>
              <a:t>8</a:t>
            </a:fld>
            <a:endParaRPr lang="en-GB"/>
          </a:p>
        </p:txBody>
      </p:sp>
      <p:sp>
        <p:nvSpPr>
          <p:cNvPr id="5" name="Parallelogram 4">
            <a:extLst>
              <a:ext uri="{FF2B5EF4-FFF2-40B4-BE49-F238E27FC236}">
                <a16:creationId xmlns:a16="http://schemas.microsoft.com/office/drawing/2014/main" id="{3893FEEE-A857-8561-0A7C-DD3EA071098C}"/>
              </a:ext>
            </a:extLst>
          </p:cNvPr>
          <p:cNvSpPr/>
          <p:nvPr/>
        </p:nvSpPr>
        <p:spPr>
          <a:xfrm flipH="1">
            <a:off x="5341065" y="2264805"/>
            <a:ext cx="5764959" cy="726676"/>
          </a:xfrm>
          <a:prstGeom prst="parallelogram">
            <a:avLst>
              <a:gd name="adj" fmla="val 54167"/>
            </a:avLst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tx1"/>
                </a:solidFill>
              </a:ln>
              <a:solidFill>
                <a:srgbClr val="262626"/>
              </a:solidFill>
            </a:endParaRPr>
          </a:p>
        </p:txBody>
      </p:sp>
      <p:sp>
        <p:nvSpPr>
          <p:cNvPr id="6" name="Parallelogram 5">
            <a:extLst>
              <a:ext uri="{FF2B5EF4-FFF2-40B4-BE49-F238E27FC236}">
                <a16:creationId xmlns:a16="http://schemas.microsoft.com/office/drawing/2014/main" id="{90DB1D36-CE52-27D7-A6E2-327F9BED61CB}"/>
              </a:ext>
            </a:extLst>
          </p:cNvPr>
          <p:cNvSpPr/>
          <p:nvPr/>
        </p:nvSpPr>
        <p:spPr>
          <a:xfrm flipH="1">
            <a:off x="5341064" y="4298859"/>
            <a:ext cx="5764959" cy="726676"/>
          </a:xfrm>
          <a:prstGeom prst="parallelogram">
            <a:avLst>
              <a:gd name="adj" fmla="val 54167"/>
            </a:avLst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tx1"/>
                </a:solidFill>
              </a:ln>
              <a:solidFill>
                <a:srgbClr val="262626"/>
              </a:solidFill>
            </a:endParaRPr>
          </a:p>
        </p:txBody>
      </p:sp>
      <p:sp>
        <p:nvSpPr>
          <p:cNvPr id="8" name="Parallelogram 7">
            <a:extLst>
              <a:ext uri="{FF2B5EF4-FFF2-40B4-BE49-F238E27FC236}">
                <a16:creationId xmlns:a16="http://schemas.microsoft.com/office/drawing/2014/main" id="{768D283C-E1FE-6266-BAEB-A1ED4C5567FF}"/>
              </a:ext>
            </a:extLst>
          </p:cNvPr>
          <p:cNvSpPr/>
          <p:nvPr/>
        </p:nvSpPr>
        <p:spPr>
          <a:xfrm flipH="1">
            <a:off x="5341064" y="5297681"/>
            <a:ext cx="5764959" cy="726676"/>
          </a:xfrm>
          <a:prstGeom prst="parallelogram">
            <a:avLst>
              <a:gd name="adj" fmla="val 54167"/>
            </a:avLst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tx1"/>
                </a:solidFill>
              </a:ln>
              <a:solidFill>
                <a:srgbClr val="262626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9E3C0D-91C3-A48E-BF84-D746281A035D}"/>
              </a:ext>
            </a:extLst>
          </p:cNvPr>
          <p:cNvSpPr txBox="1"/>
          <p:nvPr/>
        </p:nvSpPr>
        <p:spPr>
          <a:xfrm>
            <a:off x="5413730" y="2231539"/>
            <a:ext cx="3007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0EFD371-990D-9A50-E1F1-B1B749B1EFCE}"/>
              </a:ext>
            </a:extLst>
          </p:cNvPr>
          <p:cNvSpPr txBox="1"/>
          <p:nvPr/>
        </p:nvSpPr>
        <p:spPr>
          <a:xfrm>
            <a:off x="5413730" y="3217062"/>
            <a:ext cx="3007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4DF4D8-0757-5982-555C-CAA3DADA7A8D}"/>
              </a:ext>
            </a:extLst>
          </p:cNvPr>
          <p:cNvSpPr txBox="1"/>
          <p:nvPr/>
        </p:nvSpPr>
        <p:spPr>
          <a:xfrm>
            <a:off x="5413729" y="4277311"/>
            <a:ext cx="3007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D0D519E-1E4C-D8FB-8F5B-2FCDA4429422}"/>
              </a:ext>
            </a:extLst>
          </p:cNvPr>
          <p:cNvSpPr txBox="1"/>
          <p:nvPr/>
        </p:nvSpPr>
        <p:spPr>
          <a:xfrm>
            <a:off x="5413729" y="5264415"/>
            <a:ext cx="3007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4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7ADE5F2-D449-F4B8-8993-29086210DA2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" t="65477" r="47936" b="-2332"/>
          <a:stretch/>
        </p:blipFill>
        <p:spPr>
          <a:xfrm>
            <a:off x="5681749" y="2463048"/>
            <a:ext cx="4964048" cy="28937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7D53ABB-DC0A-68C9-F45A-1D6D1B3B27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4492" y="4511968"/>
            <a:ext cx="4477375" cy="32389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2F00663-08D8-1864-EBE3-32D9A4EE1D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32660" y="5548898"/>
            <a:ext cx="4858428" cy="266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0791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arallelogram 14">
            <a:extLst>
              <a:ext uri="{FF2B5EF4-FFF2-40B4-BE49-F238E27FC236}">
                <a16:creationId xmlns:a16="http://schemas.microsoft.com/office/drawing/2014/main" id="{734A09B7-9117-7370-9BAA-AA74EC40B36F}"/>
              </a:ext>
            </a:extLst>
          </p:cNvPr>
          <p:cNvSpPr/>
          <p:nvPr/>
        </p:nvSpPr>
        <p:spPr>
          <a:xfrm flipH="1">
            <a:off x="6116628" y="2090273"/>
            <a:ext cx="4628083" cy="4086690"/>
          </a:xfrm>
          <a:prstGeom prst="parallelogram">
            <a:avLst>
              <a:gd name="adj" fmla="val 19481"/>
            </a:avLst>
          </a:prstGeom>
          <a:solidFill>
            <a:srgbClr val="1E1E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CF106D-54BF-1DD5-37E9-67BC4A6F4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rgbClr val="BC88C4"/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A</a:t>
            </a:r>
            <a:r>
              <a:rPr lang="en-GB" dirty="0"/>
              <a:t>ccurate: Cell Invariant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2901FC-F47E-2068-6129-DE4F694F8D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369641" cy="4351338"/>
          </a:xfrm>
        </p:spPr>
        <p:txBody>
          <a:bodyPr>
            <a:normAutofit lnSpcReduction="10000"/>
          </a:bodyPr>
          <a:lstStyle/>
          <a:p>
            <a:endParaRPr lang="en-GB" dirty="0"/>
          </a:p>
          <a:p>
            <a:r>
              <a:rPr lang="en-GB" dirty="0"/>
              <a:t>Invariants that act upon cells directly</a:t>
            </a:r>
          </a:p>
          <a:p>
            <a:r>
              <a:rPr lang="en-GB" dirty="0"/>
              <a:t>Allows for cell validation</a:t>
            </a:r>
          </a:p>
          <a:p>
            <a:r>
              <a:rPr lang="en-GB" dirty="0">
                <a:highlight>
                  <a:srgbClr val="FFFF00"/>
                </a:highlight>
              </a:rPr>
              <a:t>Embedded with the header</a:t>
            </a:r>
          </a:p>
          <a:p>
            <a:r>
              <a:rPr lang="en-GB" dirty="0"/>
              <a:t>Examples</a:t>
            </a:r>
          </a:p>
          <a:p>
            <a:pPr lvl="1"/>
            <a:r>
              <a:rPr lang="en-GB" dirty="0"/>
              <a:t>Upper/lower bounds</a:t>
            </a:r>
          </a:p>
          <a:p>
            <a:pPr lvl="1"/>
            <a:r>
              <a:rPr lang="en-GB" dirty="0"/>
              <a:t>Cell text validation</a:t>
            </a:r>
          </a:p>
          <a:p>
            <a:pPr lvl="1"/>
            <a:r>
              <a:rPr lang="en-GB" dirty="0"/>
              <a:t>Specific value enforcement </a:t>
            </a:r>
          </a:p>
          <a:p>
            <a:pPr lvl="1"/>
            <a:r>
              <a:rPr lang="en-GB" dirty="0"/>
              <a:t>etc…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9923DA-96D6-1DFE-4E22-89ABFEC26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CB3AFA-5D5A-4BBA-BA0B-E181272DBBEC}" type="slidenum">
              <a:rPr lang="en-GB" smtClean="0"/>
              <a:t>9</a:t>
            </a:fld>
            <a:endParaRPr lang="en-GB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DEFCBCF-923B-A563-BDB2-AB13B32091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2056" y="2444260"/>
            <a:ext cx="3117226" cy="3378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625703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theme/theme1.xml><?xml version="1.0" encoding="utf-8"?>
<a:theme xmlns:a="http://schemas.openxmlformats.org/drawingml/2006/main" name="Office Theme">
  <a:themeElements>
    <a:clrScheme name="Custom 11">
      <a:dk1>
        <a:srgbClr val="2E2E2E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878</TotalTime>
  <Words>920</Words>
  <Application>Microsoft Macintosh PowerPoint</Application>
  <PresentationFormat>Widescreen</PresentationFormat>
  <Paragraphs>214</Paragraphs>
  <Slides>18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Arial</vt:lpstr>
      <vt:lpstr>Calibri</vt:lpstr>
      <vt:lpstr>Calibri Light</vt:lpstr>
      <vt:lpstr>Cascadia Code</vt:lpstr>
      <vt:lpstr>Cascadia Mono</vt:lpstr>
      <vt:lpstr>Consolas</vt:lpstr>
      <vt:lpstr>Office Theme</vt:lpstr>
      <vt:lpstr>Specification-based CSV Support  in VDM</vt:lpstr>
      <vt:lpstr>Introduction</vt:lpstr>
      <vt:lpstr>VDM standard CSV Library</vt:lpstr>
      <vt:lpstr>Design Principles</vt:lpstr>
      <vt:lpstr>Simple: Ease of Use</vt:lpstr>
      <vt:lpstr>Simple: Configurable Setup</vt:lpstr>
      <vt:lpstr>Simple: Reporting </vt:lpstr>
      <vt:lpstr>Accurate</vt:lpstr>
      <vt:lpstr>Accurate: Cell Invariant</vt:lpstr>
      <vt:lpstr>Accurate: Column Invariant</vt:lpstr>
      <vt:lpstr>Accurate: Row Invariant</vt:lpstr>
      <vt:lpstr>Accurate: File Invariant</vt:lpstr>
      <vt:lpstr>Fast</vt:lpstr>
      <vt:lpstr>Effective</vt:lpstr>
      <vt:lpstr>Effective</vt:lpstr>
      <vt:lpstr>Library Architecture </vt:lpstr>
      <vt:lpstr>Future Work</vt:lpstr>
      <vt:lpstr>Thanks for Listening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Specification-based CSV Support  in VDM</dc:title>
  <dc:creator>Aaron Buhagiar (PGR)</dc:creator>
  <cp:lastModifiedBy>Leo Freitas</cp:lastModifiedBy>
  <cp:revision>12</cp:revision>
  <dcterms:created xsi:type="dcterms:W3CDTF">2023-02-28T18:54:15Z</dcterms:created>
  <dcterms:modified xsi:type="dcterms:W3CDTF">2023-03-09T09:05:50Z</dcterms:modified>
</cp:coreProperties>
</file>